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339" r:id="rId2"/>
    <p:sldId id="257" r:id="rId3"/>
    <p:sldId id="267" r:id="rId4"/>
    <p:sldId id="299" r:id="rId5"/>
    <p:sldId id="321" r:id="rId6"/>
    <p:sldId id="319" r:id="rId7"/>
    <p:sldId id="320" r:id="rId8"/>
    <p:sldId id="322" r:id="rId9"/>
    <p:sldId id="325" r:id="rId10"/>
    <p:sldId id="323" r:id="rId11"/>
    <p:sldId id="329" r:id="rId12"/>
    <p:sldId id="326" r:id="rId13"/>
    <p:sldId id="327" r:id="rId14"/>
    <p:sldId id="328" r:id="rId15"/>
    <p:sldId id="324" r:id="rId16"/>
    <p:sldId id="330" r:id="rId17"/>
    <p:sldId id="331" r:id="rId18"/>
    <p:sldId id="266" r:id="rId19"/>
    <p:sldId id="268" r:id="rId20"/>
    <p:sldId id="332" r:id="rId21"/>
    <p:sldId id="269" r:id="rId22"/>
    <p:sldId id="333" r:id="rId23"/>
    <p:sldId id="340" r:id="rId24"/>
    <p:sldId id="256" r:id="rId25"/>
    <p:sldId id="265" r:id="rId26"/>
    <p:sldId id="334" r:id="rId27"/>
    <p:sldId id="335" r:id="rId28"/>
    <p:sldId id="259" r:id="rId29"/>
    <p:sldId id="260" r:id="rId30"/>
    <p:sldId id="261" r:id="rId31"/>
    <p:sldId id="263" r:id="rId32"/>
    <p:sldId id="264" r:id="rId33"/>
    <p:sldId id="341" r:id="rId34"/>
    <p:sldId id="336" r:id="rId35"/>
    <p:sldId id="337" r:id="rId36"/>
    <p:sldId id="338" r:id="rId37"/>
    <p:sldId id="34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17.xml"/><Relationship Id="rId1" Type="http://schemas.openxmlformats.org/officeDocument/2006/relationships/slide" Target="../slides/slide2.xml"/><Relationship Id="rId4" Type="http://schemas.openxmlformats.org/officeDocument/2006/relationships/slide" Target="../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4C9080-6280-4592-883E-A280556C23D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45333FF6-CF7B-4719-8639-4CCEB91F7691}">
      <dgm:prSet phldrT="[Texto]"/>
      <dgm:spPr/>
      <dgm:t>
        <a:bodyPr/>
        <a:lstStyle/>
        <a:p>
          <a:r>
            <a:rPr lang="es-MX" dirty="0"/>
            <a:t>Salud</a:t>
          </a:r>
          <a:endParaRPr lang="es-P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4F46F35-62F7-4C8E-9678-A4069976C1C8}" type="parTrans" cxnId="{DE20BB49-A699-4292-A289-0E7242D2C946}">
      <dgm:prSet/>
      <dgm:spPr/>
      <dgm:t>
        <a:bodyPr/>
        <a:lstStyle/>
        <a:p>
          <a:endParaRPr lang="es-PE"/>
        </a:p>
      </dgm:t>
    </dgm:pt>
    <dgm:pt modelId="{B1C9193E-E925-47A5-9520-217903A6A816}" type="sibTrans" cxnId="{DE20BB49-A699-4292-A289-0E7242D2C946}">
      <dgm:prSet/>
      <dgm:spPr/>
      <dgm:t>
        <a:bodyPr/>
        <a:lstStyle/>
        <a:p>
          <a:endParaRPr lang="es-PE"/>
        </a:p>
      </dgm:t>
    </dgm:pt>
    <dgm:pt modelId="{DF5BAC6B-035F-4650-A212-87949CD4005D}">
      <dgm:prSet phldrT="[Texto]"/>
      <dgm:spPr/>
      <dgm:t>
        <a:bodyPr/>
        <a:lstStyle/>
        <a:p>
          <a:r>
            <a:rPr lang="es-MX" dirty="0"/>
            <a:t>Producción y Turismo</a:t>
          </a:r>
          <a:endParaRPr lang="es-P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254A46A-7BFB-4227-A4E4-1C695ED8F046}" type="parTrans" cxnId="{7A9BD36B-3EFB-495C-85DC-232FB742FBB0}">
      <dgm:prSet/>
      <dgm:spPr/>
      <dgm:t>
        <a:bodyPr/>
        <a:lstStyle/>
        <a:p>
          <a:endParaRPr lang="es-PE"/>
        </a:p>
      </dgm:t>
    </dgm:pt>
    <dgm:pt modelId="{AAA3D128-271C-4EB7-B131-4CFAB0356B04}" type="sibTrans" cxnId="{7A9BD36B-3EFB-495C-85DC-232FB742FBB0}">
      <dgm:prSet/>
      <dgm:spPr/>
      <dgm:t>
        <a:bodyPr/>
        <a:lstStyle/>
        <a:p>
          <a:endParaRPr lang="es-PE"/>
        </a:p>
      </dgm:t>
    </dgm:pt>
    <dgm:pt modelId="{7A535FE7-BB66-4F04-8E2E-C560C06B1933}">
      <dgm:prSet phldrT="[Texto]"/>
      <dgm:spPr/>
      <dgm:t>
        <a:bodyPr/>
        <a:lstStyle/>
        <a:p>
          <a:r>
            <a:rPr lang="es-MX" dirty="0"/>
            <a:t>Educación</a:t>
          </a:r>
          <a:endParaRPr lang="es-P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0538B5D4-0B9D-4C3B-AE66-C49E0945F69F}" type="parTrans" cxnId="{2932ACD5-D8A5-401A-BE9C-8E47813CD390}">
      <dgm:prSet/>
      <dgm:spPr/>
      <dgm:t>
        <a:bodyPr/>
        <a:lstStyle/>
        <a:p>
          <a:endParaRPr lang="es-PE"/>
        </a:p>
      </dgm:t>
    </dgm:pt>
    <dgm:pt modelId="{4F076F7D-5AE0-4E0D-A508-868FE8158707}" type="sibTrans" cxnId="{2932ACD5-D8A5-401A-BE9C-8E47813CD390}">
      <dgm:prSet/>
      <dgm:spPr/>
      <dgm:t>
        <a:bodyPr/>
        <a:lstStyle/>
        <a:p>
          <a:endParaRPr lang="es-PE"/>
        </a:p>
      </dgm:t>
    </dgm:pt>
    <dgm:pt modelId="{14DA5856-4ECC-4D7F-8504-CFFA229CE8D8}">
      <dgm:prSet phldrT="[Texto]"/>
      <dgm:spPr/>
      <dgm:t>
        <a:bodyPr/>
        <a:lstStyle/>
        <a:p>
          <a:r>
            <a:rPr lang="es-MX" dirty="0"/>
            <a:t>Cultura, Deporte y Social </a:t>
          </a:r>
          <a:endParaRPr lang="es-P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2DA360D4-97A9-46ED-90B7-7EDBB642D01C}" type="parTrans" cxnId="{4DD3DAC3-B879-4A45-9837-E31950647066}">
      <dgm:prSet/>
      <dgm:spPr/>
      <dgm:t>
        <a:bodyPr/>
        <a:lstStyle/>
        <a:p>
          <a:endParaRPr lang="es-PE"/>
        </a:p>
      </dgm:t>
    </dgm:pt>
    <dgm:pt modelId="{B294EF29-6804-4D12-A114-B0D98544E0ED}" type="sibTrans" cxnId="{4DD3DAC3-B879-4A45-9837-E31950647066}">
      <dgm:prSet/>
      <dgm:spPr/>
      <dgm:t>
        <a:bodyPr/>
        <a:lstStyle/>
        <a:p>
          <a:endParaRPr lang="es-PE"/>
        </a:p>
      </dgm:t>
    </dgm:pt>
    <dgm:pt modelId="{EB7A9B9B-6EF4-4026-96D1-1487B5405E2D}">
      <dgm:prSet phldrT="[Texto]"/>
      <dgm:spPr/>
      <dgm:t>
        <a:bodyPr/>
        <a:lstStyle/>
        <a:p>
          <a:r>
            <a:rPr lang="es-MX" dirty="0"/>
            <a:t>Gracias</a:t>
          </a:r>
          <a:endParaRPr lang="es-PE" dirty="0"/>
        </a:p>
      </dgm:t>
    </dgm:pt>
    <dgm:pt modelId="{0248D90B-8CD5-4ED5-80AC-0C894E4F554C}" type="parTrans" cxnId="{BAFF49CC-5611-4A42-A60B-8FD88A9F51E9}">
      <dgm:prSet/>
      <dgm:spPr/>
      <dgm:t>
        <a:bodyPr/>
        <a:lstStyle/>
        <a:p>
          <a:endParaRPr lang="es-PE"/>
        </a:p>
      </dgm:t>
    </dgm:pt>
    <dgm:pt modelId="{907216C6-A689-46D5-8EA3-320E0D576717}" type="sibTrans" cxnId="{BAFF49CC-5611-4A42-A60B-8FD88A9F51E9}">
      <dgm:prSet/>
      <dgm:spPr/>
      <dgm:t>
        <a:bodyPr/>
        <a:lstStyle/>
        <a:p>
          <a:endParaRPr lang="es-PE"/>
        </a:p>
      </dgm:t>
    </dgm:pt>
    <dgm:pt modelId="{C81E1C0E-669A-49E8-9AC2-8AC9FBEF26DC}" type="pres">
      <dgm:prSet presAssocID="{FD4C9080-6280-4592-883E-A280556C23D8}" presName="diagram" presStyleCnt="0">
        <dgm:presLayoutVars>
          <dgm:dir/>
          <dgm:resizeHandles val="exact"/>
        </dgm:presLayoutVars>
      </dgm:prSet>
      <dgm:spPr/>
    </dgm:pt>
    <dgm:pt modelId="{9211C764-FBA0-4109-B9E5-DCCC12F81F65}" type="pres">
      <dgm:prSet presAssocID="{45333FF6-CF7B-4719-8639-4CCEB91F7691}" presName="node" presStyleLbl="node1" presStyleIdx="0" presStyleCnt="5">
        <dgm:presLayoutVars>
          <dgm:bulletEnabled val="1"/>
        </dgm:presLayoutVars>
      </dgm:prSet>
      <dgm:spPr/>
    </dgm:pt>
    <dgm:pt modelId="{619522E5-0567-4F64-B6DC-2EAF56D5F519}" type="pres">
      <dgm:prSet presAssocID="{B1C9193E-E925-47A5-9520-217903A6A816}" presName="sibTrans" presStyleCnt="0"/>
      <dgm:spPr/>
    </dgm:pt>
    <dgm:pt modelId="{F985A34C-6648-419E-8D42-F2D861548DBF}" type="pres">
      <dgm:prSet presAssocID="{DF5BAC6B-035F-4650-A212-87949CD4005D}" presName="node" presStyleLbl="node1" presStyleIdx="1" presStyleCnt="5">
        <dgm:presLayoutVars>
          <dgm:bulletEnabled val="1"/>
        </dgm:presLayoutVars>
      </dgm:prSet>
      <dgm:spPr/>
    </dgm:pt>
    <dgm:pt modelId="{31EE256E-92D3-44D7-82FB-A40BD3428C60}" type="pres">
      <dgm:prSet presAssocID="{AAA3D128-271C-4EB7-B131-4CFAB0356B04}" presName="sibTrans" presStyleCnt="0"/>
      <dgm:spPr/>
    </dgm:pt>
    <dgm:pt modelId="{886259D3-7752-4332-94A1-AE08E7827247}" type="pres">
      <dgm:prSet presAssocID="{7A535FE7-BB66-4F04-8E2E-C560C06B1933}" presName="node" presStyleLbl="node1" presStyleIdx="2" presStyleCnt="5">
        <dgm:presLayoutVars>
          <dgm:bulletEnabled val="1"/>
        </dgm:presLayoutVars>
      </dgm:prSet>
      <dgm:spPr/>
    </dgm:pt>
    <dgm:pt modelId="{E569FDE4-FBCC-4298-ABE8-AC3E9B17BDED}" type="pres">
      <dgm:prSet presAssocID="{4F076F7D-5AE0-4E0D-A508-868FE8158707}" presName="sibTrans" presStyleCnt="0"/>
      <dgm:spPr/>
    </dgm:pt>
    <dgm:pt modelId="{50226D98-2FFD-4A7F-8D5B-932D88827D50}" type="pres">
      <dgm:prSet presAssocID="{14DA5856-4ECC-4D7F-8504-CFFA229CE8D8}" presName="node" presStyleLbl="node1" presStyleIdx="3" presStyleCnt="5">
        <dgm:presLayoutVars>
          <dgm:bulletEnabled val="1"/>
        </dgm:presLayoutVars>
      </dgm:prSet>
      <dgm:spPr/>
    </dgm:pt>
    <dgm:pt modelId="{648E8EB9-D873-403A-A6B4-54B4460B2AD2}" type="pres">
      <dgm:prSet presAssocID="{B294EF29-6804-4D12-A114-B0D98544E0ED}" presName="sibTrans" presStyleCnt="0"/>
      <dgm:spPr/>
    </dgm:pt>
    <dgm:pt modelId="{D94480B1-0BE8-4A47-BF27-EB29D4ED41AB}" type="pres">
      <dgm:prSet presAssocID="{EB7A9B9B-6EF4-4026-96D1-1487B5405E2D}" presName="node" presStyleLbl="node1" presStyleIdx="4" presStyleCnt="5">
        <dgm:presLayoutVars>
          <dgm:bulletEnabled val="1"/>
        </dgm:presLayoutVars>
      </dgm:prSet>
      <dgm:spPr/>
    </dgm:pt>
  </dgm:ptLst>
  <dgm:cxnLst>
    <dgm:cxn modelId="{83320308-6212-4E36-BA16-721411CF2D70}" type="presOf" srcId="{14DA5856-4ECC-4D7F-8504-CFFA229CE8D8}" destId="{50226D98-2FFD-4A7F-8D5B-932D88827D50}" srcOrd="0" destOrd="0" presId="urn:microsoft.com/office/officeart/2005/8/layout/default"/>
    <dgm:cxn modelId="{8EFD5967-39AA-46A2-A712-A001E71382C0}" type="presOf" srcId="{DF5BAC6B-035F-4650-A212-87949CD4005D}" destId="{F985A34C-6648-419E-8D42-F2D861548DBF}" srcOrd="0" destOrd="0" presId="urn:microsoft.com/office/officeart/2005/8/layout/default"/>
    <dgm:cxn modelId="{DE20BB49-A699-4292-A289-0E7242D2C946}" srcId="{FD4C9080-6280-4592-883E-A280556C23D8}" destId="{45333FF6-CF7B-4719-8639-4CCEB91F7691}" srcOrd="0" destOrd="0" parTransId="{94F46F35-62F7-4C8E-9678-A4069976C1C8}" sibTransId="{B1C9193E-E925-47A5-9520-217903A6A816}"/>
    <dgm:cxn modelId="{7A9BD36B-3EFB-495C-85DC-232FB742FBB0}" srcId="{FD4C9080-6280-4592-883E-A280556C23D8}" destId="{DF5BAC6B-035F-4650-A212-87949CD4005D}" srcOrd="1" destOrd="0" parTransId="{9254A46A-7BFB-4227-A4E4-1C695ED8F046}" sibTransId="{AAA3D128-271C-4EB7-B131-4CFAB0356B04}"/>
    <dgm:cxn modelId="{4C793A53-C272-4DF8-AAE1-D233AF1C26E6}" type="presOf" srcId="{7A535FE7-BB66-4F04-8E2E-C560C06B1933}" destId="{886259D3-7752-4332-94A1-AE08E7827247}" srcOrd="0" destOrd="0" presId="urn:microsoft.com/office/officeart/2005/8/layout/default"/>
    <dgm:cxn modelId="{B3156F57-AFE0-44EE-9624-F5D40EA0CEFA}" type="presOf" srcId="{FD4C9080-6280-4592-883E-A280556C23D8}" destId="{C81E1C0E-669A-49E8-9AC2-8AC9FBEF26DC}" srcOrd="0" destOrd="0" presId="urn:microsoft.com/office/officeart/2005/8/layout/default"/>
    <dgm:cxn modelId="{8CC5E9A2-2977-489B-BDC1-936C02F533C7}" type="presOf" srcId="{EB7A9B9B-6EF4-4026-96D1-1487B5405E2D}" destId="{D94480B1-0BE8-4A47-BF27-EB29D4ED41AB}" srcOrd="0" destOrd="0" presId="urn:microsoft.com/office/officeart/2005/8/layout/default"/>
    <dgm:cxn modelId="{10A3F0B7-FE98-4A1B-9C85-C65C459D549D}" type="presOf" srcId="{45333FF6-CF7B-4719-8639-4CCEB91F7691}" destId="{9211C764-FBA0-4109-B9E5-DCCC12F81F65}" srcOrd="0" destOrd="0" presId="urn:microsoft.com/office/officeart/2005/8/layout/default"/>
    <dgm:cxn modelId="{4DD3DAC3-B879-4A45-9837-E31950647066}" srcId="{FD4C9080-6280-4592-883E-A280556C23D8}" destId="{14DA5856-4ECC-4D7F-8504-CFFA229CE8D8}" srcOrd="3" destOrd="0" parTransId="{2DA360D4-97A9-46ED-90B7-7EDBB642D01C}" sibTransId="{B294EF29-6804-4D12-A114-B0D98544E0ED}"/>
    <dgm:cxn modelId="{BAFF49CC-5611-4A42-A60B-8FD88A9F51E9}" srcId="{FD4C9080-6280-4592-883E-A280556C23D8}" destId="{EB7A9B9B-6EF4-4026-96D1-1487B5405E2D}" srcOrd="4" destOrd="0" parTransId="{0248D90B-8CD5-4ED5-80AC-0C894E4F554C}" sibTransId="{907216C6-A689-46D5-8EA3-320E0D576717}"/>
    <dgm:cxn modelId="{2932ACD5-D8A5-401A-BE9C-8E47813CD390}" srcId="{FD4C9080-6280-4592-883E-A280556C23D8}" destId="{7A535FE7-BB66-4F04-8E2E-C560C06B1933}" srcOrd="2" destOrd="0" parTransId="{0538B5D4-0B9D-4C3B-AE66-C49E0945F69F}" sibTransId="{4F076F7D-5AE0-4E0D-A508-868FE8158707}"/>
    <dgm:cxn modelId="{103F596E-18E9-4D6C-8683-418F4BFE7A75}" type="presParOf" srcId="{C81E1C0E-669A-49E8-9AC2-8AC9FBEF26DC}" destId="{9211C764-FBA0-4109-B9E5-DCCC12F81F65}" srcOrd="0" destOrd="0" presId="urn:microsoft.com/office/officeart/2005/8/layout/default"/>
    <dgm:cxn modelId="{C5B3F9F1-3000-4432-913E-F305B994B5A9}" type="presParOf" srcId="{C81E1C0E-669A-49E8-9AC2-8AC9FBEF26DC}" destId="{619522E5-0567-4F64-B6DC-2EAF56D5F519}" srcOrd="1" destOrd="0" presId="urn:microsoft.com/office/officeart/2005/8/layout/default"/>
    <dgm:cxn modelId="{EA04998F-555E-494D-9C44-8902B8EFB5B0}" type="presParOf" srcId="{C81E1C0E-669A-49E8-9AC2-8AC9FBEF26DC}" destId="{F985A34C-6648-419E-8D42-F2D861548DBF}" srcOrd="2" destOrd="0" presId="urn:microsoft.com/office/officeart/2005/8/layout/default"/>
    <dgm:cxn modelId="{4D1064E3-B3A2-4C5D-A9EA-ECDD09AE572F}" type="presParOf" srcId="{C81E1C0E-669A-49E8-9AC2-8AC9FBEF26DC}" destId="{31EE256E-92D3-44D7-82FB-A40BD3428C60}" srcOrd="3" destOrd="0" presId="urn:microsoft.com/office/officeart/2005/8/layout/default"/>
    <dgm:cxn modelId="{E768F209-C2F1-418F-8C27-011C0FFDB9A1}" type="presParOf" srcId="{C81E1C0E-669A-49E8-9AC2-8AC9FBEF26DC}" destId="{886259D3-7752-4332-94A1-AE08E7827247}" srcOrd="4" destOrd="0" presId="urn:microsoft.com/office/officeart/2005/8/layout/default"/>
    <dgm:cxn modelId="{059DBAB6-2006-42F9-B538-51ACD1F2B013}" type="presParOf" srcId="{C81E1C0E-669A-49E8-9AC2-8AC9FBEF26DC}" destId="{E569FDE4-FBCC-4298-ABE8-AC3E9B17BDED}" srcOrd="5" destOrd="0" presId="urn:microsoft.com/office/officeart/2005/8/layout/default"/>
    <dgm:cxn modelId="{EC191DDC-022A-42DC-B1B4-84152BA117F0}" type="presParOf" srcId="{C81E1C0E-669A-49E8-9AC2-8AC9FBEF26DC}" destId="{50226D98-2FFD-4A7F-8D5B-932D88827D50}" srcOrd="6" destOrd="0" presId="urn:microsoft.com/office/officeart/2005/8/layout/default"/>
    <dgm:cxn modelId="{B6E3BF56-92E8-4AD1-B593-22F9DF092271}" type="presParOf" srcId="{C81E1C0E-669A-49E8-9AC2-8AC9FBEF26DC}" destId="{648E8EB9-D873-403A-A6B4-54B4460B2AD2}" srcOrd="7" destOrd="0" presId="urn:microsoft.com/office/officeart/2005/8/layout/default"/>
    <dgm:cxn modelId="{2627E9CC-99ED-496C-B304-53792A6BABEC}" type="presParOf" srcId="{C81E1C0E-669A-49E8-9AC2-8AC9FBEF26DC}" destId="{D94480B1-0BE8-4A47-BF27-EB29D4ED41A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1C764-FBA0-4109-B9E5-DCCC12F81F65}">
      <dsp:nvSpPr>
        <dsp:cNvPr id="0" name=""/>
        <dsp:cNvSpPr/>
      </dsp:nvSpPr>
      <dsp:spPr>
        <a:xfrm>
          <a:off x="0" y="629266"/>
          <a:ext cx="1837130" cy="1102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Salud</a:t>
          </a:r>
          <a:endParaRPr lang="es-PE" sz="2200" kern="1200" dirty="0"/>
        </a:p>
      </dsp:txBody>
      <dsp:txXfrm>
        <a:off x="0" y="629266"/>
        <a:ext cx="1837130" cy="1102278"/>
      </dsp:txXfrm>
    </dsp:sp>
    <dsp:sp modelId="{F985A34C-6648-419E-8D42-F2D861548DBF}">
      <dsp:nvSpPr>
        <dsp:cNvPr id="0" name=""/>
        <dsp:cNvSpPr/>
      </dsp:nvSpPr>
      <dsp:spPr>
        <a:xfrm>
          <a:off x="2020843" y="629266"/>
          <a:ext cx="1837130" cy="1102278"/>
        </a:xfrm>
        <a:prstGeom prst="rect">
          <a:avLst/>
        </a:prstGeom>
        <a:solidFill>
          <a:schemeClr val="accent5">
            <a:hueOff val="-168991"/>
            <a:satOff val="-4524"/>
            <a:lumOff val="-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Producción y Turismo</a:t>
          </a:r>
          <a:endParaRPr lang="es-PE" sz="2200" kern="1200" dirty="0"/>
        </a:p>
      </dsp:txBody>
      <dsp:txXfrm>
        <a:off x="2020843" y="629266"/>
        <a:ext cx="1837130" cy="1102278"/>
      </dsp:txXfrm>
    </dsp:sp>
    <dsp:sp modelId="{886259D3-7752-4332-94A1-AE08E7827247}">
      <dsp:nvSpPr>
        <dsp:cNvPr id="0" name=""/>
        <dsp:cNvSpPr/>
      </dsp:nvSpPr>
      <dsp:spPr>
        <a:xfrm>
          <a:off x="4041687" y="629266"/>
          <a:ext cx="1837130" cy="1102278"/>
        </a:xfrm>
        <a:prstGeom prst="rect">
          <a:avLst/>
        </a:prstGeom>
        <a:solidFill>
          <a:schemeClr val="accent5">
            <a:hueOff val="-337983"/>
            <a:satOff val="-9047"/>
            <a:lumOff val="-31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Educación</a:t>
          </a:r>
          <a:endParaRPr lang="es-PE" sz="2200" kern="1200" dirty="0"/>
        </a:p>
      </dsp:txBody>
      <dsp:txXfrm>
        <a:off x="4041687" y="629266"/>
        <a:ext cx="1837130" cy="1102278"/>
      </dsp:txXfrm>
    </dsp:sp>
    <dsp:sp modelId="{50226D98-2FFD-4A7F-8D5B-932D88827D50}">
      <dsp:nvSpPr>
        <dsp:cNvPr id="0" name=""/>
        <dsp:cNvSpPr/>
      </dsp:nvSpPr>
      <dsp:spPr>
        <a:xfrm>
          <a:off x="1010421" y="1915258"/>
          <a:ext cx="1837130" cy="1102278"/>
        </a:xfrm>
        <a:prstGeom prst="rect">
          <a:avLst/>
        </a:prstGeom>
        <a:solidFill>
          <a:schemeClr val="accent5">
            <a:hueOff val="-506974"/>
            <a:satOff val="-13571"/>
            <a:lumOff val="-47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Cultura, Deporte y Social </a:t>
          </a:r>
          <a:endParaRPr lang="es-PE" sz="2200" kern="1200" dirty="0"/>
        </a:p>
      </dsp:txBody>
      <dsp:txXfrm>
        <a:off x="1010421" y="1915258"/>
        <a:ext cx="1837130" cy="1102278"/>
      </dsp:txXfrm>
    </dsp:sp>
    <dsp:sp modelId="{D94480B1-0BE8-4A47-BF27-EB29D4ED41AB}">
      <dsp:nvSpPr>
        <dsp:cNvPr id="0" name=""/>
        <dsp:cNvSpPr/>
      </dsp:nvSpPr>
      <dsp:spPr>
        <a:xfrm>
          <a:off x="3031265" y="1915258"/>
          <a:ext cx="1837130" cy="1102278"/>
        </a:xfrm>
        <a:prstGeom prst="rect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/>
            <a:t>Gracias</a:t>
          </a:r>
          <a:endParaRPr lang="es-PE" sz="2200" kern="1200" dirty="0"/>
        </a:p>
      </dsp:txBody>
      <dsp:txXfrm>
        <a:off x="3031265" y="1915258"/>
        <a:ext cx="1837130" cy="1102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2B3CE-3C85-4C1C-A24D-C00C129972B6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21E6-9041-4B1C-828D-A74CD250E02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907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0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5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83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1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0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1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16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30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2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1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8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8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4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643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969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912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7117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049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2188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38321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050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93010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9067" y="1233367"/>
            <a:ext cx="94340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16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379067" y="2111133"/>
            <a:ext cx="8457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79067" y="3786736"/>
            <a:ext cx="8457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8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3741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3855600" cy="3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274639" y="1967600"/>
            <a:ext cx="3855600" cy="3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2180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248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648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89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50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723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202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813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508A0C-A0EC-43A1-BE13-BC43E648D955}" type="datetimeFigureOut">
              <a:rPr lang="es-PE" smtClean="0"/>
              <a:t>mié. 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6027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1101B-0B8E-40B7-816A-53F35C3CE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010" y="620785"/>
            <a:ext cx="8676222" cy="1603696"/>
          </a:xfrm>
        </p:spPr>
        <p:txBody>
          <a:bodyPr/>
          <a:lstStyle/>
          <a:p>
            <a:r>
              <a:rPr lang="en" b="1" dirty="0"/>
              <a:t>Proyectos de inversion </a:t>
            </a:r>
            <a:r>
              <a:rPr lang="es-PE" b="1" dirty="0"/>
              <a:t>según </a:t>
            </a:r>
            <a:r>
              <a:rPr lang="en" b="1" dirty="0"/>
              <a:t>Función</a:t>
            </a:r>
            <a:endParaRPr lang="es-PE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2D61187-409F-4EC2-B2BB-DE1EBEC70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478136"/>
              </p:ext>
            </p:extLst>
          </p:nvPr>
        </p:nvGraphicFramePr>
        <p:xfrm>
          <a:off x="3432961" y="2416028"/>
          <a:ext cx="5878818" cy="3646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4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B0394-5EAD-4C09-A932-06155C2762FF}"/>
              </a:ext>
            </a:extLst>
          </p:cNvPr>
          <p:cNvSpPr txBox="1">
            <a:spLocks/>
          </p:cNvSpPr>
          <p:nvPr/>
        </p:nvSpPr>
        <p:spPr>
          <a:xfrm>
            <a:off x="108031" y="143729"/>
            <a:ext cx="12020173" cy="618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HUACCANA DEL DISTRITO DE HUACCANA - PROVINCIA DE CHINCHEROS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D42DAC-93FA-4EE1-9E96-C9B4057C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4" t="8759" r="31820" b="13425"/>
          <a:stretch/>
        </p:blipFill>
        <p:spPr>
          <a:xfrm>
            <a:off x="108031" y="965792"/>
            <a:ext cx="6066626" cy="54170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10ADDE-39ED-45FA-A54A-3E842D11AC62}"/>
              </a:ext>
            </a:extLst>
          </p:cNvPr>
          <p:cNvSpPr/>
          <p:nvPr/>
        </p:nvSpPr>
        <p:spPr>
          <a:xfrm>
            <a:off x="6648522" y="4644487"/>
            <a:ext cx="5479684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B0D8513-222F-4236-9E67-29261442F29E}"/>
              </a:ext>
            </a:extLst>
          </p:cNvPr>
          <p:cNvSpPr/>
          <p:nvPr/>
        </p:nvSpPr>
        <p:spPr>
          <a:xfrm>
            <a:off x="6699031" y="5195886"/>
            <a:ext cx="5444559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C1C737-9787-470D-AD49-ED143A9FC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7" y="1267579"/>
            <a:ext cx="1809513" cy="1085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16BD66-1E54-485C-8B72-35F64452A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/>
          <a:stretch/>
        </p:blipFill>
        <p:spPr>
          <a:xfrm>
            <a:off x="3733380" y="1810433"/>
            <a:ext cx="1863204" cy="95290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FE4DBC6-5847-460C-9DAE-807A0BDD57F8}"/>
              </a:ext>
            </a:extLst>
          </p:cNvPr>
          <p:cNvSpPr/>
          <p:nvPr/>
        </p:nvSpPr>
        <p:spPr>
          <a:xfrm>
            <a:off x="6714415" y="5955406"/>
            <a:ext cx="541379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F9888D-690B-4299-97D1-09148C1E29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8" t="41036" r="55570" b="28439"/>
          <a:stretch/>
        </p:blipFill>
        <p:spPr>
          <a:xfrm>
            <a:off x="6648522" y="965792"/>
            <a:ext cx="5479684" cy="23992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4C1D6E-366B-49E0-94C6-BA0AD6534E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3" t="39156" r="55665" b="48686"/>
          <a:stretch/>
        </p:blipFill>
        <p:spPr>
          <a:xfrm>
            <a:off x="6648521" y="3566589"/>
            <a:ext cx="5479684" cy="8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DB11E-B1D2-4BAF-9D53-A02F57769ABB}"/>
              </a:ext>
            </a:extLst>
          </p:cNvPr>
          <p:cNvSpPr txBox="1">
            <a:spLocks/>
          </p:cNvSpPr>
          <p:nvPr/>
        </p:nvSpPr>
        <p:spPr>
          <a:xfrm>
            <a:off x="131180" y="91450"/>
            <a:ext cx="11929640" cy="6665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 LOS EE.SS KILCATA, YUMIRE, SONCCOCCOCHA, TURPAY Y MAMARA DE LA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442C0-C4AF-4BCE-81F2-DCDBBB8F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8" t="8085" r="31678" b="13145"/>
          <a:stretch/>
        </p:blipFill>
        <p:spPr>
          <a:xfrm>
            <a:off x="125495" y="836551"/>
            <a:ext cx="6326105" cy="57284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58D04A-0387-4AAE-98BF-9841C6CC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0" b="6193"/>
          <a:stretch/>
        </p:blipFill>
        <p:spPr>
          <a:xfrm>
            <a:off x="6852948" y="1007957"/>
            <a:ext cx="5207873" cy="1809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2FD9E3-46AF-46B5-81E9-7C1086E58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7" b="14930"/>
          <a:stretch/>
        </p:blipFill>
        <p:spPr>
          <a:xfrm>
            <a:off x="6852948" y="3467021"/>
            <a:ext cx="5207873" cy="1605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AEA4C5-46F3-4B6D-B849-0FB79EDA0875}"/>
              </a:ext>
            </a:extLst>
          </p:cNvPr>
          <p:cNvSpPr/>
          <p:nvPr/>
        </p:nvSpPr>
        <p:spPr>
          <a:xfrm>
            <a:off x="6852948" y="6044575"/>
            <a:ext cx="5207873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1.27%</a:t>
            </a:r>
          </a:p>
        </p:txBody>
      </p:sp>
    </p:spTree>
    <p:extLst>
      <p:ext uri="{BB962C8B-B14F-4D97-AF65-F5344CB8AC3E}">
        <p14:creationId xmlns:p14="http://schemas.microsoft.com/office/powerpoint/2010/main" val="394342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C202C-F24A-4767-AEA0-CECB624737B1}"/>
              </a:ext>
            </a:extLst>
          </p:cNvPr>
          <p:cNvSpPr txBox="1">
            <a:spLocks/>
          </p:cNvSpPr>
          <p:nvPr/>
        </p:nvSpPr>
        <p:spPr>
          <a:xfrm>
            <a:off x="162044" y="161731"/>
            <a:ext cx="11986537" cy="5313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TALAVERA DEL DISTRITO DE TALAVERA - PROVINCIA DE ANDAHUAYLAS - DEPARTAMENTO DE APURIMAC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BF8F88-5F87-4F76-8A9D-BB45AA35E616}"/>
              </a:ext>
            </a:extLst>
          </p:cNvPr>
          <p:cNvSpPr/>
          <p:nvPr/>
        </p:nvSpPr>
        <p:spPr>
          <a:xfrm>
            <a:off x="6768905" y="4147247"/>
            <a:ext cx="5379676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41A1B9-A7CC-4A0C-9F84-48A8BB7974AF}"/>
              </a:ext>
            </a:extLst>
          </p:cNvPr>
          <p:cNvSpPr/>
          <p:nvPr/>
        </p:nvSpPr>
        <p:spPr>
          <a:xfrm>
            <a:off x="6768905" y="4626195"/>
            <a:ext cx="5379676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82ED17-D789-4110-97D3-CC16FC7E2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1721" b="13248"/>
          <a:stretch/>
        </p:blipFill>
        <p:spPr>
          <a:xfrm>
            <a:off x="162045" y="693114"/>
            <a:ext cx="6606860" cy="6101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25B891-EB5A-4686-A381-EF19E56E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05" y="3305759"/>
            <a:ext cx="5379676" cy="72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422322-F6A5-419E-BBC6-6343F860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904" y="1012347"/>
            <a:ext cx="5379675" cy="217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D03E036-B1BC-48C0-8988-7BAFA1A42EB6}"/>
              </a:ext>
            </a:extLst>
          </p:cNvPr>
          <p:cNvSpPr/>
          <p:nvPr/>
        </p:nvSpPr>
        <p:spPr>
          <a:xfrm>
            <a:off x="6768905" y="5412286"/>
            <a:ext cx="5379676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20645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6851B-658D-46FD-9B07-0B3E5EA0A2E6}"/>
              </a:ext>
            </a:extLst>
          </p:cNvPr>
          <p:cNvSpPr txBox="1">
            <a:spLocks/>
          </p:cNvSpPr>
          <p:nvPr/>
        </p:nvSpPr>
        <p:spPr>
          <a:xfrm>
            <a:off x="102997" y="63699"/>
            <a:ext cx="11986007" cy="617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MOLLEBAMBA, DISTRITO DE JUAN ESPINOZA MEDRANO,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333423-20C3-438A-939A-8FBA08E52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5" t="8086" r="31817" b="13343"/>
          <a:stretch/>
        </p:blipFill>
        <p:spPr>
          <a:xfrm>
            <a:off x="102996" y="754890"/>
            <a:ext cx="6272651" cy="59676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2C8E69-572C-4466-B91E-839F0ECE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6" b="2299"/>
          <a:stretch/>
        </p:blipFill>
        <p:spPr>
          <a:xfrm>
            <a:off x="6488265" y="821843"/>
            <a:ext cx="5600739" cy="4229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C678FA-EF91-44BC-B002-FFE2A5EA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265" y="5106418"/>
            <a:ext cx="5600739" cy="107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5739E9-0D70-442D-8D8F-C1373805ECAB}"/>
              </a:ext>
            </a:extLst>
          </p:cNvPr>
          <p:cNvSpPr/>
          <p:nvPr/>
        </p:nvSpPr>
        <p:spPr>
          <a:xfrm>
            <a:off x="6733643" y="6231618"/>
            <a:ext cx="5109984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21913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2E08-564A-4DFB-BE91-20158A843DF0}"/>
              </a:ext>
            </a:extLst>
          </p:cNvPr>
          <p:cNvSpPr txBox="1">
            <a:spLocks/>
          </p:cNvSpPr>
          <p:nvPr/>
        </p:nvSpPr>
        <p:spPr>
          <a:xfrm>
            <a:off x="169764" y="99161"/>
            <a:ext cx="11898773" cy="8590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VILLA GLORIA CATEGORIA I-3, P.S. ATUMPAMPA CATEGORIA I-1, P.S. MARCAHUASI CATEGORIA I-1, PROVINCIA DE ABANCAY,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728DD9-1B71-4DC4-BC76-22FC722EE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7" t="7887" r="31928" b="13145"/>
          <a:stretch/>
        </p:blipFill>
        <p:spPr>
          <a:xfrm>
            <a:off x="1" y="958253"/>
            <a:ext cx="6096000" cy="5899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38A770-5827-43C0-9C53-64B17DB64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6" b="4379"/>
          <a:stretch/>
        </p:blipFill>
        <p:spPr>
          <a:xfrm>
            <a:off x="6096001" y="1053743"/>
            <a:ext cx="5972537" cy="341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B6A97F-0371-4089-8D41-906C54E8C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b="17172"/>
          <a:stretch/>
        </p:blipFill>
        <p:spPr>
          <a:xfrm>
            <a:off x="6147238" y="4566045"/>
            <a:ext cx="5921300" cy="132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4B6208-F944-4281-A983-8CCDE02156E2}"/>
              </a:ext>
            </a:extLst>
          </p:cNvPr>
          <p:cNvSpPr/>
          <p:nvPr/>
        </p:nvSpPr>
        <p:spPr>
          <a:xfrm>
            <a:off x="6176571" y="6098874"/>
            <a:ext cx="5891968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0.76%</a:t>
            </a:r>
          </a:p>
        </p:txBody>
      </p:sp>
    </p:spTree>
    <p:extLst>
      <p:ext uri="{BB962C8B-B14F-4D97-AF65-F5344CB8AC3E}">
        <p14:creationId xmlns:p14="http://schemas.microsoft.com/office/powerpoint/2010/main" val="214650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3CC25-1253-4CEF-8524-D95C93ADA328}"/>
              </a:ext>
            </a:extLst>
          </p:cNvPr>
          <p:cNvSpPr txBox="1">
            <a:spLocks/>
          </p:cNvSpPr>
          <p:nvPr/>
        </p:nvSpPr>
        <p:spPr>
          <a:xfrm>
            <a:off x="246525" y="123463"/>
            <a:ext cx="11806579" cy="7963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6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E INSTALACION DE LOS SERVICIOS DE SALUD LAHUALAHUA, PISQUICOCHA, CHACAPUENTE, TOTORA, IZCAHUACA, CCELLOPAMPA, CARAYBAMBA, KILCACCASA Y PAMPAMARCA, PROVINCIA DE AYMARAES,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CBE8A8-8012-4273-B3EF-65C474F8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t="8284" r="31705" b="13542"/>
          <a:stretch/>
        </p:blipFill>
        <p:spPr>
          <a:xfrm>
            <a:off x="135405" y="919788"/>
            <a:ext cx="5482175" cy="56249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E1056E-3165-4CBA-9B2B-11845BD2F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7" b="2557"/>
          <a:stretch/>
        </p:blipFill>
        <p:spPr>
          <a:xfrm>
            <a:off x="5509549" y="967645"/>
            <a:ext cx="6543555" cy="3987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11ECC7-C4A5-402A-B44E-7CE40724E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1" b="5418"/>
          <a:stretch/>
        </p:blipFill>
        <p:spPr>
          <a:xfrm>
            <a:off x="5718627" y="4904200"/>
            <a:ext cx="6334476" cy="1533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2DE011-DE41-43A9-BD04-7BB165A6A5B6}"/>
              </a:ext>
            </a:extLst>
          </p:cNvPr>
          <p:cNvSpPr/>
          <p:nvPr/>
        </p:nvSpPr>
        <p:spPr>
          <a:xfrm>
            <a:off x="6460294" y="6437745"/>
            <a:ext cx="4743113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2.29%</a:t>
            </a:r>
          </a:p>
        </p:txBody>
      </p:sp>
    </p:spTree>
    <p:extLst>
      <p:ext uri="{BB962C8B-B14F-4D97-AF65-F5344CB8AC3E}">
        <p14:creationId xmlns:p14="http://schemas.microsoft.com/office/powerpoint/2010/main" val="108937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14CEE5F2-6C18-4B21-91D1-08849704758F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2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228481" y="2485824"/>
            <a:ext cx="9434000" cy="18863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– </a:t>
            </a:r>
            <a:r>
              <a:rPr lang="es-PE" sz="5333" b="1" dirty="0"/>
              <a:t>Producción y turismo </a:t>
            </a:r>
            <a:endParaRPr sz="5333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8E15C1-01FD-48E6-A704-924AE524E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3" b="16179"/>
          <a:stretch/>
        </p:blipFill>
        <p:spPr>
          <a:xfrm>
            <a:off x="901576" y="545783"/>
            <a:ext cx="653811" cy="662183"/>
          </a:xfrm>
          <a:prstGeom prst="rect">
            <a:avLst/>
          </a:prstGeom>
        </p:spPr>
      </p:pic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3395BEA7-3C2D-4305-9A61-9C728FCCB8C6}"/>
              </a:ext>
            </a:extLst>
          </p:cNvPr>
          <p:cNvSpPr txBox="1">
            <a:spLocks/>
          </p:cNvSpPr>
          <p:nvPr/>
        </p:nvSpPr>
        <p:spPr>
          <a:xfrm>
            <a:off x="1620051" y="545783"/>
            <a:ext cx="5695151" cy="64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MX" sz="1867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Oficina regional de formulación y evaluación de inversiones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427950" y="508358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Formulados-2019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CA5CC4D-BBD4-4FC3-B093-12525FF06839}"/>
              </a:ext>
            </a:extLst>
          </p:cNvPr>
          <p:cNvGraphicFramePr>
            <a:graphicFrameLocks noGrp="1"/>
          </p:cNvGraphicFramePr>
          <p:nvPr/>
        </p:nvGraphicFramePr>
        <p:xfrm>
          <a:off x="677130" y="1681961"/>
          <a:ext cx="10749535" cy="446743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23267">
                  <a:extLst>
                    <a:ext uri="{9D8B030D-6E8A-4147-A177-3AD203B41FA5}">
                      <a16:colId xmlns:a16="http://schemas.microsoft.com/office/drawing/2014/main" val="3300454707"/>
                    </a:ext>
                  </a:extLst>
                </a:gridCol>
                <a:gridCol w="931204">
                  <a:extLst>
                    <a:ext uri="{9D8B030D-6E8A-4147-A177-3AD203B41FA5}">
                      <a16:colId xmlns:a16="http://schemas.microsoft.com/office/drawing/2014/main" val="2866352394"/>
                    </a:ext>
                  </a:extLst>
                </a:gridCol>
                <a:gridCol w="723267">
                  <a:extLst>
                    <a:ext uri="{9D8B030D-6E8A-4147-A177-3AD203B41FA5}">
                      <a16:colId xmlns:a16="http://schemas.microsoft.com/office/drawing/2014/main" val="3624716480"/>
                    </a:ext>
                  </a:extLst>
                </a:gridCol>
                <a:gridCol w="967368">
                  <a:extLst>
                    <a:ext uri="{9D8B030D-6E8A-4147-A177-3AD203B41FA5}">
                      <a16:colId xmlns:a16="http://schemas.microsoft.com/office/drawing/2014/main" val="681924180"/>
                    </a:ext>
                  </a:extLst>
                </a:gridCol>
                <a:gridCol w="2193905">
                  <a:extLst>
                    <a:ext uri="{9D8B030D-6E8A-4147-A177-3AD203B41FA5}">
                      <a16:colId xmlns:a16="http://schemas.microsoft.com/office/drawing/2014/main" val="3638742105"/>
                    </a:ext>
                  </a:extLst>
                </a:gridCol>
                <a:gridCol w="1090161">
                  <a:extLst>
                    <a:ext uri="{9D8B030D-6E8A-4147-A177-3AD203B41FA5}">
                      <a16:colId xmlns:a16="http://schemas.microsoft.com/office/drawing/2014/main" val="2291599566"/>
                    </a:ext>
                  </a:extLst>
                </a:gridCol>
                <a:gridCol w="729740">
                  <a:extLst>
                    <a:ext uri="{9D8B030D-6E8A-4147-A177-3AD203B41FA5}">
                      <a16:colId xmlns:a16="http://schemas.microsoft.com/office/drawing/2014/main" val="3775668474"/>
                    </a:ext>
                  </a:extLst>
                </a:gridCol>
                <a:gridCol w="1064120">
                  <a:extLst>
                    <a:ext uri="{9D8B030D-6E8A-4147-A177-3AD203B41FA5}">
                      <a16:colId xmlns:a16="http://schemas.microsoft.com/office/drawing/2014/main" val="3200249208"/>
                    </a:ext>
                  </a:extLst>
                </a:gridCol>
                <a:gridCol w="1000516">
                  <a:extLst>
                    <a:ext uri="{9D8B030D-6E8A-4147-A177-3AD203B41FA5}">
                      <a16:colId xmlns:a16="http://schemas.microsoft.com/office/drawing/2014/main" val="1406055724"/>
                    </a:ext>
                  </a:extLst>
                </a:gridCol>
                <a:gridCol w="1325987">
                  <a:extLst>
                    <a:ext uri="{9D8B030D-6E8A-4147-A177-3AD203B41FA5}">
                      <a16:colId xmlns:a16="http://schemas.microsoft.com/office/drawing/2014/main" val="1736740086"/>
                    </a:ext>
                  </a:extLst>
                </a:gridCol>
              </a:tblGrid>
              <a:tr h="8863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N°.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MONTO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ESTADO </a:t>
                      </a:r>
                      <a:r>
                        <a:rPr lang="es-PE" sz="800" b="1" u="none" strike="noStrike" dirty="0">
                          <a:effectLst/>
                        </a:rPr>
                        <a:t>SITUACIONAL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EJECUCIÓN FÍSICA PROYECTADA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OBSERVACIONES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03929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2234047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la competitividad de la cadena productiva de lácteos en 62 comunidades de 22 distritos de las provincias de Andahuaylas y chincheros, región Apurímac”.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 88,689.82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VIABLE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62 comunidades de 22 distritos de las provincias de Andahuaylas y Chincheros,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148360611"/>
                  </a:ext>
                </a:extLst>
              </a:tr>
              <a:tr h="112584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2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2457746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Ambiente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los servicios de información y regulación para el ordenamiento territorial para las 7 provincias de la región Apurímac".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S/.3,583,745.32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VIABLE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078547925"/>
                  </a:ext>
                </a:extLst>
              </a:tr>
              <a:tr h="10659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3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2462399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la competitividad de la cadena de valor de la papa en 50 distritos de las 7 provincias de la región Apurímac”. 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S/.31,603,109.84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VIABLE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50 distritos de 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2021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34706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77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3C5A7A13-AE8E-4BD3-BC65-D00C2035C21F}"/>
              </a:ext>
            </a:extLst>
          </p:cNvPr>
          <p:cNvSpPr txBox="1">
            <a:spLocks/>
          </p:cNvSpPr>
          <p:nvPr/>
        </p:nvSpPr>
        <p:spPr>
          <a:xfrm>
            <a:off x="677130" y="463861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Formulados-2019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293120B-51A0-4155-AE37-132DA2F4033B}"/>
              </a:ext>
            </a:extLst>
          </p:cNvPr>
          <p:cNvGraphicFramePr>
            <a:graphicFrameLocks noGrp="1"/>
          </p:cNvGraphicFramePr>
          <p:nvPr/>
        </p:nvGraphicFramePr>
        <p:xfrm>
          <a:off x="195778" y="1501930"/>
          <a:ext cx="11773733" cy="54913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44755">
                  <a:extLst>
                    <a:ext uri="{9D8B030D-6E8A-4147-A177-3AD203B41FA5}">
                      <a16:colId xmlns:a16="http://schemas.microsoft.com/office/drawing/2014/main" val="1874816563"/>
                    </a:ext>
                  </a:extLst>
                </a:gridCol>
                <a:gridCol w="852277">
                  <a:extLst>
                    <a:ext uri="{9D8B030D-6E8A-4147-A177-3AD203B41FA5}">
                      <a16:colId xmlns:a16="http://schemas.microsoft.com/office/drawing/2014/main" val="4078304109"/>
                    </a:ext>
                  </a:extLst>
                </a:gridCol>
                <a:gridCol w="887424">
                  <a:extLst>
                    <a:ext uri="{9D8B030D-6E8A-4147-A177-3AD203B41FA5}">
                      <a16:colId xmlns:a16="http://schemas.microsoft.com/office/drawing/2014/main" val="639958430"/>
                    </a:ext>
                  </a:extLst>
                </a:gridCol>
                <a:gridCol w="1242653">
                  <a:extLst>
                    <a:ext uri="{9D8B030D-6E8A-4147-A177-3AD203B41FA5}">
                      <a16:colId xmlns:a16="http://schemas.microsoft.com/office/drawing/2014/main" val="1226034246"/>
                    </a:ext>
                  </a:extLst>
                </a:gridCol>
                <a:gridCol w="2313275">
                  <a:extLst>
                    <a:ext uri="{9D8B030D-6E8A-4147-A177-3AD203B41FA5}">
                      <a16:colId xmlns:a16="http://schemas.microsoft.com/office/drawing/2014/main" val="2458552788"/>
                    </a:ext>
                  </a:extLst>
                </a:gridCol>
                <a:gridCol w="1127205">
                  <a:extLst>
                    <a:ext uri="{9D8B030D-6E8A-4147-A177-3AD203B41FA5}">
                      <a16:colId xmlns:a16="http://schemas.microsoft.com/office/drawing/2014/main" val="30227510"/>
                    </a:ext>
                  </a:extLst>
                </a:gridCol>
                <a:gridCol w="706256">
                  <a:extLst>
                    <a:ext uri="{9D8B030D-6E8A-4147-A177-3AD203B41FA5}">
                      <a16:colId xmlns:a16="http://schemas.microsoft.com/office/drawing/2014/main" val="1025716034"/>
                    </a:ext>
                  </a:extLst>
                </a:gridCol>
                <a:gridCol w="1207479">
                  <a:extLst>
                    <a:ext uri="{9D8B030D-6E8A-4147-A177-3AD203B41FA5}">
                      <a16:colId xmlns:a16="http://schemas.microsoft.com/office/drawing/2014/main" val="1116272985"/>
                    </a:ext>
                  </a:extLst>
                </a:gridCol>
                <a:gridCol w="1054956">
                  <a:extLst>
                    <a:ext uri="{9D8B030D-6E8A-4147-A177-3AD203B41FA5}">
                      <a16:colId xmlns:a16="http://schemas.microsoft.com/office/drawing/2014/main" val="3986314712"/>
                    </a:ext>
                  </a:extLst>
                </a:gridCol>
                <a:gridCol w="1837453">
                  <a:extLst>
                    <a:ext uri="{9D8B030D-6E8A-4147-A177-3AD203B41FA5}">
                      <a16:colId xmlns:a16="http://schemas.microsoft.com/office/drawing/2014/main" val="953288859"/>
                    </a:ext>
                  </a:extLst>
                </a:gridCol>
              </a:tblGrid>
              <a:tr h="60273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N°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CUI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CÓDIGO DE IDEA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FUNCIÓN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NOMBRE DEL PROYECTO DE INVERSIÓN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MONTO DE INVERSIÓN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ESTADO SITUACIONAL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ALCANCE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EJECUCIÓN FÍSICA PROYECTADA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OBSERVACIONES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72366"/>
                  </a:ext>
                </a:extLst>
              </a:tr>
              <a:tr h="65701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2471009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la competitividad de la cadena productiva de la miel de abejas en las 7 provincias del departamento de 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S/.12,533,519.83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4052893977"/>
                  </a:ext>
                </a:extLst>
              </a:tr>
              <a:tr h="98213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2462401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la</a:t>
                      </a:r>
                      <a:b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</a:b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prestación de servicios de la dirección regional de trabajo y promoción del empleo en las 7 provincias del departamento de</a:t>
                      </a:r>
                      <a:b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</a:b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S/.3,839,134.33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168317701"/>
                  </a:ext>
                </a:extLst>
              </a:tr>
              <a:tr h="81957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2469927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Turismo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Mejoramiento servicio para la productividad y la competitividad de los artesanos de la línea artesanal textil 7 provincias del departamento de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S/.2,966,681.12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2020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928929422"/>
                  </a:ext>
                </a:extLst>
              </a:tr>
              <a:tr h="163237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49521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los servicios de asistencia técnica y promoción de la cadena productiva de leche de cabra en 4 provincias del departamento de 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S/.3,606,589.76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FORMULACIÓN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provincias de Aymaraes, Abancay, Andahuaylas y Chicheros.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El proyecto se concluyo al 100%. Pero se esta a la espera de la firma del convenio entre el Gobierno Regional de Apurímac y el INIA, para que facilite la sesión de uso del terreno de parte del INIA. El documento del convenio actualmente se encuentra en la sede central del INIA Lima 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74864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0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FD40C60-EF70-4F86-8599-A7F734F70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290" y="1758033"/>
            <a:ext cx="10827421" cy="1255627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s-PE" sz="3733" b="1" dirty="0">
                <a:solidFill>
                  <a:schemeClr val="bg1"/>
                </a:solidFill>
                <a:latin typeface="Arial Narrow" panose="020B0606020202030204" pitchFamily="34" charset="0"/>
              </a:rPr>
              <a:t>CARTERA DE PROYECTOS DE INVERSION FUNCIÓN SALUD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44288D-DDF1-462B-B2BB-06ABA323FD04}"/>
              </a:ext>
            </a:extLst>
          </p:cNvPr>
          <p:cNvSpPr txBox="1">
            <a:spLocks/>
          </p:cNvSpPr>
          <p:nvPr/>
        </p:nvSpPr>
        <p:spPr>
          <a:xfrm>
            <a:off x="1544848" y="1053536"/>
            <a:ext cx="9437261" cy="48446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2133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OFICINA REGIONAL DE FORMULACIÓN Y EVALUACIÓN DE INVERSIONES – ORFEI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AFE443-DEB5-4AE9-8928-ED51FCEF9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331" y="3194173"/>
            <a:ext cx="5728679" cy="3222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B8F1446-4EBB-4A4D-AD05-67F837D6BF07}"/>
              </a:ext>
            </a:extLst>
          </p:cNvPr>
          <p:cNvSpPr txBox="1">
            <a:spLocks/>
          </p:cNvSpPr>
          <p:nvPr/>
        </p:nvSpPr>
        <p:spPr>
          <a:xfrm>
            <a:off x="4607801" y="68383"/>
            <a:ext cx="2875151" cy="97721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67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GOBIERNO REGIONAL</a:t>
            </a:r>
          </a:p>
          <a:p>
            <a:r>
              <a:rPr lang="es-ES" sz="3733" b="1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APURIMAC</a:t>
            </a:r>
          </a:p>
        </p:txBody>
      </p:sp>
      <p:pic>
        <p:nvPicPr>
          <p:cNvPr id="9" name="Imagen 8" descr="https://www.regionapurimac.gob.pe/wp-content/uploads/2019/01/allin-kawsanapaq-1-300x269.png">
            <a:extLst>
              <a:ext uri="{FF2B5EF4-FFF2-40B4-BE49-F238E27FC236}">
                <a16:creationId xmlns:a16="http://schemas.microsoft.com/office/drawing/2014/main" id="{84F41BBC-7B1A-448F-9E57-F18CC7C82C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09" y="175380"/>
            <a:ext cx="793203" cy="86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esultado de imagen para GOBIERNO REGIONAL DE APURIMAC">
            <a:extLst>
              <a:ext uri="{FF2B5EF4-FFF2-40B4-BE49-F238E27FC236}">
                <a16:creationId xmlns:a16="http://schemas.microsoft.com/office/drawing/2014/main" id="{4250ED62-0169-490F-8155-F94A0337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9" y="144515"/>
            <a:ext cx="691953" cy="7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6C0F00E2-765C-4B44-BEE0-055B291C14BB}"/>
              </a:ext>
            </a:extLst>
          </p:cNvPr>
          <p:cNvSpPr txBox="1">
            <a:spLocks/>
          </p:cNvSpPr>
          <p:nvPr/>
        </p:nvSpPr>
        <p:spPr>
          <a:xfrm>
            <a:off x="677130" y="757521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 de Inversión Formulados – 2019 - 2020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4BDBD29-9533-41C6-A672-DAD1CAA768CD}"/>
              </a:ext>
            </a:extLst>
          </p:cNvPr>
          <p:cNvGraphicFramePr>
            <a:graphicFrameLocks noGrp="1"/>
          </p:cNvGraphicFramePr>
          <p:nvPr/>
        </p:nvGraphicFramePr>
        <p:xfrm>
          <a:off x="198269" y="1815208"/>
          <a:ext cx="11662841" cy="477007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39763">
                  <a:extLst>
                    <a:ext uri="{9D8B030D-6E8A-4147-A177-3AD203B41FA5}">
                      <a16:colId xmlns:a16="http://schemas.microsoft.com/office/drawing/2014/main" val="2206328261"/>
                    </a:ext>
                  </a:extLst>
                </a:gridCol>
                <a:gridCol w="735025">
                  <a:extLst>
                    <a:ext uri="{9D8B030D-6E8A-4147-A177-3AD203B41FA5}">
                      <a16:colId xmlns:a16="http://schemas.microsoft.com/office/drawing/2014/main" val="937944395"/>
                    </a:ext>
                  </a:extLst>
                </a:gridCol>
                <a:gridCol w="809835">
                  <a:extLst>
                    <a:ext uri="{9D8B030D-6E8A-4147-A177-3AD203B41FA5}">
                      <a16:colId xmlns:a16="http://schemas.microsoft.com/office/drawing/2014/main" val="1535674311"/>
                    </a:ext>
                  </a:extLst>
                </a:gridCol>
                <a:gridCol w="1136776">
                  <a:extLst>
                    <a:ext uri="{9D8B030D-6E8A-4147-A177-3AD203B41FA5}">
                      <a16:colId xmlns:a16="http://schemas.microsoft.com/office/drawing/2014/main" val="296799343"/>
                    </a:ext>
                  </a:extLst>
                </a:gridCol>
                <a:gridCol w="1986867">
                  <a:extLst>
                    <a:ext uri="{9D8B030D-6E8A-4147-A177-3AD203B41FA5}">
                      <a16:colId xmlns:a16="http://schemas.microsoft.com/office/drawing/2014/main" val="3924109350"/>
                    </a:ext>
                  </a:extLst>
                </a:gridCol>
                <a:gridCol w="1083143">
                  <a:extLst>
                    <a:ext uri="{9D8B030D-6E8A-4147-A177-3AD203B41FA5}">
                      <a16:colId xmlns:a16="http://schemas.microsoft.com/office/drawing/2014/main" val="3775724237"/>
                    </a:ext>
                  </a:extLst>
                </a:gridCol>
                <a:gridCol w="952443">
                  <a:extLst>
                    <a:ext uri="{9D8B030D-6E8A-4147-A177-3AD203B41FA5}">
                      <a16:colId xmlns:a16="http://schemas.microsoft.com/office/drawing/2014/main" val="3431862948"/>
                    </a:ext>
                  </a:extLst>
                </a:gridCol>
                <a:gridCol w="1171288">
                  <a:extLst>
                    <a:ext uri="{9D8B030D-6E8A-4147-A177-3AD203B41FA5}">
                      <a16:colId xmlns:a16="http://schemas.microsoft.com/office/drawing/2014/main" val="1350907981"/>
                    </a:ext>
                  </a:extLst>
                </a:gridCol>
                <a:gridCol w="1023337">
                  <a:extLst>
                    <a:ext uri="{9D8B030D-6E8A-4147-A177-3AD203B41FA5}">
                      <a16:colId xmlns:a16="http://schemas.microsoft.com/office/drawing/2014/main" val="921878909"/>
                    </a:ext>
                  </a:extLst>
                </a:gridCol>
                <a:gridCol w="2024364">
                  <a:extLst>
                    <a:ext uri="{9D8B030D-6E8A-4147-A177-3AD203B41FA5}">
                      <a16:colId xmlns:a16="http://schemas.microsoft.com/office/drawing/2014/main" val="2264100452"/>
                    </a:ext>
                  </a:extLst>
                </a:gridCol>
              </a:tblGrid>
              <a:tr h="5655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 err="1">
                          <a:effectLst/>
                        </a:rPr>
                        <a:t>N°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MONTO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ESTADO SITUACIONAL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EJECUCIÓN FÍSICA PROYECTADA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OBSERVACIONES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002323"/>
                  </a:ext>
                </a:extLst>
              </a:tr>
              <a:tr h="13092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8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49512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Inversión “mejoramiento de la prestación de los servicio de la dirección regional de pesquería/</a:t>
                      </a:r>
                      <a:r>
                        <a:rPr lang="es-PE" sz="1100" u="none" strike="noStrike" dirty="0" err="1">
                          <a:effectLst/>
                        </a:rPr>
                        <a:t>DIREPRO</a:t>
                      </a:r>
                      <a:r>
                        <a:rPr lang="es-PE" sz="1100" u="none" strike="noStrike" dirty="0">
                          <a:effectLst/>
                        </a:rPr>
                        <a:t> en 22 distritos de las 7 provincias de la región Apurímac”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S/.3,433,062.38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Formulación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 22 distritos de las 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2021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La formulación del Proyecto de Inversión se concluyó al 100%, se evaluó y actualmente se presento para su registro en el aplicativo informático del banco de proyectso del Invierte.pe para su registro y viabilización.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3217481272"/>
                  </a:ext>
                </a:extLst>
              </a:tr>
              <a:tr h="261072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49546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"Mejoramiento y ampliación de los servicios de la dirección regional de la producción - dirección de industria, de la provincia de Abancay del departamento de Apurímac"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S/.11,042,405.06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Formulación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Provincia de Abancay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La formulación del Proyecto de Inversión se concluyó al 100%, quedando pendiente la subsanación de algunas observaciones y la consolidación de documentos como el convenio entre el Gobierno Regional de Apurímac y la Dirección Regional de Educación Apurímac para la sesión de uso del terreno para la instalación de la planta de producción y procesamiento de la Espirulina en polvo.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0120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584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DC31C518-627B-49DA-978B-33ADE33B497B}"/>
              </a:ext>
            </a:extLst>
          </p:cNvPr>
          <p:cNvSpPr txBox="1">
            <a:spLocks/>
          </p:cNvSpPr>
          <p:nvPr/>
        </p:nvSpPr>
        <p:spPr>
          <a:xfrm>
            <a:off x="516943" y="526151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2019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2020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17DFF7C-446E-4D80-8173-5F14D4D154CB}"/>
              </a:ext>
            </a:extLst>
          </p:cNvPr>
          <p:cNvGraphicFramePr>
            <a:graphicFrameLocks noGrp="1"/>
          </p:cNvGraphicFramePr>
          <p:nvPr/>
        </p:nvGraphicFramePr>
        <p:xfrm>
          <a:off x="347866" y="1570790"/>
          <a:ext cx="11603854" cy="495807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600705">
                  <a:extLst>
                    <a:ext uri="{9D8B030D-6E8A-4147-A177-3AD203B41FA5}">
                      <a16:colId xmlns:a16="http://schemas.microsoft.com/office/drawing/2014/main" val="3935348018"/>
                    </a:ext>
                  </a:extLst>
                </a:gridCol>
                <a:gridCol w="721821">
                  <a:extLst>
                    <a:ext uri="{9D8B030D-6E8A-4147-A177-3AD203B41FA5}">
                      <a16:colId xmlns:a16="http://schemas.microsoft.com/office/drawing/2014/main" val="594195062"/>
                    </a:ext>
                  </a:extLst>
                </a:gridCol>
                <a:gridCol w="823616">
                  <a:extLst>
                    <a:ext uri="{9D8B030D-6E8A-4147-A177-3AD203B41FA5}">
                      <a16:colId xmlns:a16="http://schemas.microsoft.com/office/drawing/2014/main" val="666123856"/>
                    </a:ext>
                  </a:extLst>
                </a:gridCol>
                <a:gridCol w="999445">
                  <a:extLst>
                    <a:ext uri="{9D8B030D-6E8A-4147-A177-3AD203B41FA5}">
                      <a16:colId xmlns:a16="http://schemas.microsoft.com/office/drawing/2014/main" val="2645908959"/>
                    </a:ext>
                  </a:extLst>
                </a:gridCol>
                <a:gridCol w="2220991">
                  <a:extLst>
                    <a:ext uri="{9D8B030D-6E8A-4147-A177-3AD203B41FA5}">
                      <a16:colId xmlns:a16="http://schemas.microsoft.com/office/drawing/2014/main" val="2585390242"/>
                    </a:ext>
                  </a:extLst>
                </a:gridCol>
                <a:gridCol w="1229236">
                  <a:extLst>
                    <a:ext uri="{9D8B030D-6E8A-4147-A177-3AD203B41FA5}">
                      <a16:colId xmlns:a16="http://schemas.microsoft.com/office/drawing/2014/main" val="2208528637"/>
                    </a:ext>
                  </a:extLst>
                </a:gridCol>
                <a:gridCol w="1047279">
                  <a:extLst>
                    <a:ext uri="{9D8B030D-6E8A-4147-A177-3AD203B41FA5}">
                      <a16:colId xmlns:a16="http://schemas.microsoft.com/office/drawing/2014/main" val="3816031137"/>
                    </a:ext>
                  </a:extLst>
                </a:gridCol>
                <a:gridCol w="1341848">
                  <a:extLst>
                    <a:ext uri="{9D8B030D-6E8A-4147-A177-3AD203B41FA5}">
                      <a16:colId xmlns:a16="http://schemas.microsoft.com/office/drawing/2014/main" val="2702131160"/>
                    </a:ext>
                  </a:extLst>
                </a:gridCol>
                <a:gridCol w="823616">
                  <a:extLst>
                    <a:ext uri="{9D8B030D-6E8A-4147-A177-3AD203B41FA5}">
                      <a16:colId xmlns:a16="http://schemas.microsoft.com/office/drawing/2014/main" val="1302838389"/>
                    </a:ext>
                  </a:extLst>
                </a:gridCol>
                <a:gridCol w="1795297">
                  <a:extLst>
                    <a:ext uri="{9D8B030D-6E8A-4147-A177-3AD203B41FA5}">
                      <a16:colId xmlns:a16="http://schemas.microsoft.com/office/drawing/2014/main" val="2022521297"/>
                    </a:ext>
                  </a:extLst>
                </a:gridCol>
              </a:tblGrid>
              <a:tr h="7382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 err="1">
                          <a:effectLst/>
                        </a:rPr>
                        <a:t>N°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CUI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CÓDIGO DE IDEA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FUNCIÓN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NOMBRE DEL PROYECTO DE INVERSIÓN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MONTO DE INVERSIÓN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ESTADO SITUACIONAL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ALCANCE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EJECUCIÓN FÍSICA PROYECTADA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OBSERVACIONES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07961"/>
                  </a:ext>
                </a:extLst>
              </a:tr>
              <a:tr h="165269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u="none" strike="noStrike" dirty="0">
                          <a:effectLst/>
                        </a:rPr>
                        <a:t>10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-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49488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Turismo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"Mejoramiento y creación de servicios turísticos públicos en el cañón del Apurímac, distritos de Curahuasi, san pedro de Cachora, Huanipaca, Tamburco y Abancay - región Apurímac” 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>
                          <a:effectLst/>
                        </a:rPr>
                        <a:t>S/.50,000,000.00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Formulación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Distritos de Curahuasi, san pedro de Cachora, Huanipaca, Tamburco y Abancay de la provincia de Abancay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2021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>
                          <a:effectLst/>
                        </a:rPr>
                        <a:t>La formulación del Proyecto de Inversión se concluyó al 100%, se evaluó y actualmente se presento para su registro en el aplicativo informático del banco de proyectos del Invierte.pe para su registro y viabilización.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557894352"/>
                  </a:ext>
                </a:extLst>
              </a:tr>
              <a:tr h="183557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u="none" strike="noStrike" dirty="0">
                          <a:effectLst/>
                        </a:rPr>
                        <a:t>11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-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75659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Turismo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“Mejoramiento de los servicios turísticos en el conjunto arqueológico de Saywite, distrito de Curahuasi, provincia de Abancay, región Apurímac” 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>
                          <a:effectLst/>
                        </a:rPr>
                        <a:t>S/.2,800,000.00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Formulación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Distrito de Curahuasi de la provincia de Abancay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2021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La formulación del Proyecto de Inversión se concluyó al 100%, y esta a la espera de los documentos de donación de parte de la comunidad de Saywite alto y de </a:t>
                      </a:r>
                      <a:r>
                        <a:rPr lang="es-PE" sz="1200" u="none" strike="noStrike" dirty="0" err="1">
                          <a:effectLst/>
                        </a:rPr>
                        <a:t>Concacha</a:t>
                      </a:r>
                      <a:r>
                        <a:rPr lang="es-PE" sz="1200" u="none" strike="noStrike" dirty="0">
                          <a:effectLst/>
                        </a:rPr>
                        <a:t>, una vez donado los terrenos se procederá a la aprobación y </a:t>
                      </a:r>
                      <a:r>
                        <a:rPr lang="es-PE" sz="1200" u="none" strike="noStrike" dirty="0" err="1">
                          <a:effectLst/>
                        </a:rPr>
                        <a:t>viabilización</a:t>
                      </a:r>
                      <a:r>
                        <a:rPr lang="es-PE" sz="1200" u="none" strike="noStrike" dirty="0">
                          <a:effectLst/>
                        </a:rPr>
                        <a:t>.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426708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02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A47BF93-7CB7-4781-AA82-B285D500DF30}"/>
              </a:ext>
            </a:extLst>
          </p:cNvPr>
          <p:cNvGraphicFramePr>
            <a:graphicFrameLocks noGrp="1"/>
          </p:cNvGraphicFramePr>
          <p:nvPr/>
        </p:nvGraphicFramePr>
        <p:xfrm>
          <a:off x="792051" y="2180321"/>
          <a:ext cx="10515395" cy="377329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07512">
                  <a:extLst>
                    <a:ext uri="{9D8B030D-6E8A-4147-A177-3AD203B41FA5}">
                      <a16:colId xmlns:a16="http://schemas.microsoft.com/office/drawing/2014/main" val="1149053298"/>
                    </a:ext>
                  </a:extLst>
                </a:gridCol>
                <a:gridCol w="910921">
                  <a:extLst>
                    <a:ext uri="{9D8B030D-6E8A-4147-A177-3AD203B41FA5}">
                      <a16:colId xmlns:a16="http://schemas.microsoft.com/office/drawing/2014/main" val="3265136901"/>
                    </a:ext>
                  </a:extLst>
                </a:gridCol>
                <a:gridCol w="707512">
                  <a:extLst>
                    <a:ext uri="{9D8B030D-6E8A-4147-A177-3AD203B41FA5}">
                      <a16:colId xmlns:a16="http://schemas.microsoft.com/office/drawing/2014/main" val="541476674"/>
                    </a:ext>
                  </a:extLst>
                </a:gridCol>
                <a:gridCol w="946297">
                  <a:extLst>
                    <a:ext uri="{9D8B030D-6E8A-4147-A177-3AD203B41FA5}">
                      <a16:colId xmlns:a16="http://schemas.microsoft.com/office/drawing/2014/main" val="2809815218"/>
                    </a:ext>
                  </a:extLst>
                </a:gridCol>
                <a:gridCol w="2146120">
                  <a:extLst>
                    <a:ext uri="{9D8B030D-6E8A-4147-A177-3AD203B41FA5}">
                      <a16:colId xmlns:a16="http://schemas.microsoft.com/office/drawing/2014/main" val="3436427589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2737056336"/>
                    </a:ext>
                  </a:extLst>
                </a:gridCol>
                <a:gridCol w="622887">
                  <a:extLst>
                    <a:ext uri="{9D8B030D-6E8A-4147-A177-3AD203B41FA5}">
                      <a16:colId xmlns:a16="http://schemas.microsoft.com/office/drawing/2014/main" val="3418132934"/>
                    </a:ext>
                  </a:extLst>
                </a:gridCol>
                <a:gridCol w="1120227">
                  <a:extLst>
                    <a:ext uri="{9D8B030D-6E8A-4147-A177-3AD203B41FA5}">
                      <a16:colId xmlns:a16="http://schemas.microsoft.com/office/drawing/2014/main" val="354359742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610258380"/>
                    </a:ext>
                  </a:extLst>
                </a:gridCol>
                <a:gridCol w="1297105">
                  <a:extLst>
                    <a:ext uri="{9D8B030D-6E8A-4147-A177-3AD203B41FA5}">
                      <a16:colId xmlns:a16="http://schemas.microsoft.com/office/drawing/2014/main" val="840716094"/>
                    </a:ext>
                  </a:extLst>
                </a:gridCol>
              </a:tblGrid>
              <a:tr h="6332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 err="1">
                          <a:effectLst/>
                        </a:rPr>
                        <a:t>N°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INVERSIÓN ESTIMADO s/.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ESTADO SITUACIONAL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DURACIÓN DE LA FORMULACIÓN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MODALIDAD DE LA FORMULACIÓN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76694"/>
                  </a:ext>
                </a:extLst>
              </a:tr>
              <a:tr h="1674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1</a:t>
                      </a:r>
                      <a:endParaRPr lang="es-PE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49533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"Mejoramiento del servicio de apoyo para la producción de hongos comestibles 5 provincias del departamento de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S/.5,185,155.00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Idea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5 meses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Provincias de Abancay, Aymaraes, Andahuaylas, chincheros y Cotabambas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PE" sz="1100" u="none" strike="noStrike" dirty="0">
                          <a:effectLst/>
                        </a:rPr>
                        <a:t>Administración directa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630986103"/>
                  </a:ext>
                </a:extLst>
              </a:tr>
              <a:tr h="14659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</a:t>
                      </a:r>
                      <a:endParaRPr lang="es-PE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49538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"Creación de servicios del centro de innovación tecnológica - cite acuícola en las 7 provincias del departamento de Apurímac"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S/.15,613,021.57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Idea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6 meses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PE" sz="1100" u="none" strike="noStrike" dirty="0">
                          <a:effectLst/>
                        </a:rPr>
                        <a:t>Administración directa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9700516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1956AD2F-F4F9-4F08-B23E-A51D192A6F2D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1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228481" y="2485824"/>
            <a:ext cx="9434000" cy="18863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Educación</a:t>
            </a:r>
            <a:endParaRPr sz="5333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BEE15461-ADEE-4A1F-B926-E9BAE0E827E3}"/>
              </a:ext>
            </a:extLst>
          </p:cNvPr>
          <p:cNvSpPr txBox="1">
            <a:spLocks/>
          </p:cNvSpPr>
          <p:nvPr/>
        </p:nvSpPr>
        <p:spPr>
          <a:xfrm>
            <a:off x="920300" y="195669"/>
            <a:ext cx="10562741" cy="12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>
              <a:buSzPts val="3000"/>
            </a:pPr>
            <a:r>
              <a:rPr lang="es-PE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Antecedentes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4479807-5130-4997-A490-1BF56ADBB9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2453456"/>
            <a:ext cx="11386673" cy="420887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1. El año 2019 se elabora la cartera de inversiones de la Función Educación, en reuniones con la Dirección Regional de </a:t>
            </a:r>
            <a:r>
              <a:rPr lang="es-PE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Educación</a:t>
            </a: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, las </a:t>
            </a:r>
            <a:r>
              <a:rPr lang="es-PE" sz="2000" dirty="0" err="1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UGELs</a:t>
            </a: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 y el área de PREAVED Programa de Reducción de la Vulnerabilidad y Atención de Emergencias por Desastres de la DRE para focalizar las inversiones a aquellas I.E. cuyas infraestructuras representen en riesgo físico para la comunidad educativa.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2. Se elabora una lista de proyectos de la función educación, (aproximadamente 30 proyectos con enfoque territorial) y se remite a la Oficina de Programación Multianual de Inversiones OPMI para su priorización en la PMI 2020-2022, siendo priorizados 7 proyectos, de los cuales se logra la viabilidad de 6 de ellos.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3. El 2020 se continua con la lista de trabajada con los actores involucrados, y se remite a la OPMI  7 proyectos educativos para su priorización en la PMI 2021 - 2023, de los cuales son priorizados 4 de ellos, representando una cartera de 5 proyectos (considerando el proyecto pendiente de la PMI anterior) 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endParaRPr lang="es-PE" sz="2000" dirty="0">
              <a:solidFill>
                <a:schemeClr val="tx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61092F70-2AE1-4B21-990C-2413397B3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47295"/>
              </p:ext>
            </p:extLst>
          </p:nvPr>
        </p:nvGraphicFramePr>
        <p:xfrm>
          <a:off x="347728" y="1083665"/>
          <a:ext cx="11496545" cy="55016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04908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464187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608531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192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CUI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Monto de Inversión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Ejecución Física Proyectada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2469801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MEJORAMIENTO DEL SERVICIO EDUCATIVO DEL NIVEL PRIMARIA DE LAS I.E. 55007, I.E. 54255 EN LAS LOCALIDADES DE ANTABAMBA Y CHUÑOHUACHO DEL DISTRITO DE ANTABAMBA - PROVINCIA DE ANTABAMBA -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12,850,304.96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02 IEI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209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2462393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INICIAL CUNA - N°01 Y 02 ANGELITOS DE JESÚS DISTRITO DE ABANCAY - PROVINCIA DE ABANCAY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11,115,996.34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02 IEI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109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2469625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 LA EDUCACIÓN BÁSICA ALTERNATIVA EN LAS 7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28,336,298.32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23 CEBA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1272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2462394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SECUNDARIO IES LIBERTADORES DE AMERICA DISTRITO DE CHALHUANCA - PROVINCIA DE AYMARAES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31,411,827.35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01 IES JEC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253.00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2475965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INSTITUTO DE EDUCACIÓN SUPERIOR TECNOLÓGICO HERMENEGILDO MIRANDA SEGOVIA Y FILIAL JUAN ESPINOZA MEDRANO, DISTRITO DE ANTABAMBA - PROVINCIA DE ANTABAMBA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40,159,160.79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352 Alumnos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2467981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DE GESTIÓN PEDAGÓGICA Y ADMINISTRATIVA DE LAS REDES EDUCATIVAS CON ENFOQUE DE INNOVACION E INVESTIGACION PARA LA MEJORA DE LOS APRENDIZAJES EN LA UGEL DE LAS PROVINCIAS DE COTABAMBAS Y GRAU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13,103,362.94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1,049.00 docentes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3966939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INICIAL </a:t>
                      </a:r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N°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1105, N°92 - REYNA DE LOS ANGELES, N°1106 Y N°79 CRISTO REDENTOR EN LOS DISTRITOS DE ABANCAY Y SAN PEDRO DE CACHORA DE LA  PROVINCIA DE ABANCAY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Estimado 6,870,000.00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Pendiente para el año 2020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05 II.EE.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270 Alum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20347461"/>
                  </a:ext>
                </a:extLst>
              </a:tr>
            </a:tbl>
          </a:graphicData>
        </a:graphic>
      </p:graphicFrame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641532" y="481659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7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Inversión Formulados-2019</a:t>
            </a:r>
          </a:p>
        </p:txBody>
      </p:sp>
    </p:spTree>
    <p:extLst>
      <p:ext uri="{BB962C8B-B14F-4D97-AF65-F5344CB8AC3E}">
        <p14:creationId xmlns:p14="http://schemas.microsoft.com/office/powerpoint/2010/main" val="900814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AC01847-D4D3-4905-82B1-924A8AEB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5962"/>
              </p:ext>
            </p:extLst>
          </p:nvPr>
        </p:nvGraphicFramePr>
        <p:xfrm>
          <a:off x="255880" y="1884116"/>
          <a:ext cx="11783165" cy="47548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051411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33293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42816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991108">
                  <a:extLst>
                    <a:ext uri="{9D8B030D-6E8A-4147-A177-3AD203B41FA5}">
                      <a16:colId xmlns:a16="http://schemas.microsoft.com/office/drawing/2014/main" val="2844200124"/>
                    </a:ext>
                  </a:extLst>
                </a:gridCol>
                <a:gridCol w="1625264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096349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N°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Inversión Estimada S/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Duración Formulación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Modalidad de la Formulación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/>
                        <a:t>1</a:t>
                      </a:r>
                    </a:p>
                    <a:p>
                      <a:pPr algn="ctr"/>
                      <a:endParaRPr lang="es-PE" sz="1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hlinkClick r:id="rId3" action="ppaction://hlinksldjump"/>
                        </a:rPr>
                        <a:t>MEJORAMIENTO DEL SERVICIO EDUCATIVO DEL NIVEL INICIAL N° 1105, N°92 - REYNA DE LOS ANGELES, N°1106, 812 SAN JUAN DE DIOS Y N°79 CRISTO REDENTOR EN LOS DISTRITOS DE ABANCAY , CURAHUASI Y SAN PEDRO DE CACHORA DE LA PROVINCIA DE ABANCAY - DEPARTAMENTO DE APURIMAC</a:t>
                      </a:r>
                      <a:endParaRPr lang="es-PE" sz="11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6,870,000.00</a:t>
                      </a: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03 meses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05 II.EE. 270 Alum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2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4" action="ppaction://hlinksldjump"/>
                        </a:rPr>
                        <a:t>MEJORAMIENTO DE LOS SERVICIOS EDUCATIVOS INICIALES DE 10 INSTITUCIONES EDUCATIVAS DEL, DISTRITO DE TALAVERA - ANDAHUAYLAS -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15,656,328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(desactivado temporalmente)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10 II.EE. Iniciales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126 alumnos  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.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3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5" action="ppaction://hlinksldjump"/>
                        </a:rPr>
                        <a:t>MEJORAMIENTO DEL INSTITUTO DE EDUCACIÓN SUPERIOR TECNOLÓGICO ALFREDO SARMIENTO PALOMINO, DISTRITO DE HUANCARAMA - PROVINCIA DE ANDAHUAYLAS - DEPARTAMENTO DE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11,595,000.00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En Formulación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18/06/2020</a:t>
                      </a:r>
                    </a:p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31/08/2020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(Avance 40%)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Adm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.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6" action="ppaction://hlinksldjump"/>
                        </a:rPr>
                        <a:t>MEJORAMIENTO DEL SERVICIO EDUCATIVO DEL NIVEL INICIAL N°1135 SANGABRIEL, N°171 PICHIUPATA, N° 39 HUANCARAMA, N° 938 HUACCAYHURA, DISTRITO DE HUANCARAMA PROVINCIA DE ANDAHUAYLAS, REGION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9,320,000.00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Idea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04 II.EE.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144 Alumnos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7" action="ppaction://hlinksldjump"/>
                        </a:rPr>
                        <a:t>MEJORAMIENTO DEL SERVICIO EDUCATIVO DEL NIVEL INICIAL N°1005 BARRIO CENTRO DE COTABAMBAS, N°1024 CHECCHECALLA DE TAMBOBAMBA,N°716 DIVINO NIÑO JESUS DE HAQUIRA Y N°1008 CHOCHOCA DE COYLLURQUI, PROVINCIA DE COTABAMBAS, REGION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9,220,000.00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Idea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04 II.EE.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105 Alumnos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86514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</a:t>
            </a:r>
            <a:r>
              <a:rPr lang="es-PE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N°</a:t>
            </a: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1105, N°92 - REYNA DE LOS ANGELES, N°1106, 812 SAN JUAN DE DIOS Y N°79 CRISTO REDENTOR EN LOS DISTRITOS DE ABANCAY , CURAHUASI Y SAN PEDRO DE CACHORA DE LA PROVINCIA DE ABANCAY - DEPARTAMENTO DE APURIMAC</a:t>
            </a: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DEF18FBA-623F-4849-B5BE-EA30B525EF4B}"/>
              </a:ext>
            </a:extLst>
          </p:cNvPr>
          <p:cNvSpPr txBox="1">
            <a:spLocks/>
          </p:cNvSpPr>
          <p:nvPr/>
        </p:nvSpPr>
        <p:spPr>
          <a:xfrm>
            <a:off x="402664" y="2604176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las UP: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62FC634-70E2-45AF-B4DD-49163998C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5023"/>
              </p:ext>
            </p:extLst>
          </p:nvPr>
        </p:nvGraphicFramePr>
        <p:xfrm>
          <a:off x="402663" y="3036083"/>
          <a:ext cx="6031692" cy="19431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457942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224960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348790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 err="1">
                          <a:effectLst/>
                        </a:rPr>
                        <a:t>N°</a:t>
                      </a:r>
                      <a:r>
                        <a:rPr lang="es-PE" sz="1500" u="none" strike="noStrike" dirty="0">
                          <a:effectLst/>
                        </a:rPr>
                        <a:t> 1105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50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N°92 - Reyna de los Ángeles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115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N°1106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86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N°79 Cristo Redentor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19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San Pedro de Cachora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 </a:t>
                      </a:r>
                      <a:r>
                        <a:rPr lang="es-PE" sz="1500" u="none" strike="noStrike" dirty="0" err="1">
                          <a:effectLst/>
                        </a:rPr>
                        <a:t>N°</a:t>
                      </a:r>
                      <a:r>
                        <a:rPr lang="es-PE" sz="1500" u="none" strike="noStrike" dirty="0">
                          <a:effectLst/>
                        </a:rPr>
                        <a:t> 812 San Juan de Dios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u="none" strike="noStrike" dirty="0">
                          <a:effectLst/>
                        </a:rPr>
                        <a:t> 27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Curahuasi</a:t>
                      </a:r>
                      <a:r>
                        <a:rPr lang="es-PE" sz="15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 </a:t>
                      </a:r>
                      <a:endParaRPr lang="es-PE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2505376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96C694C-BC11-4476-9BB2-7308668A0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55182"/>
              </p:ext>
            </p:extLst>
          </p:nvPr>
        </p:nvGraphicFramePr>
        <p:xfrm>
          <a:off x="402662" y="1504270"/>
          <a:ext cx="6031693" cy="1143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3424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348269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Educación Inicial 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3337E15-888E-4F04-913A-B091F3F98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46340"/>
              </p:ext>
            </p:extLst>
          </p:nvPr>
        </p:nvGraphicFramePr>
        <p:xfrm>
          <a:off x="402663" y="5286100"/>
          <a:ext cx="6031692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3423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348269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3FF52051-1B5E-4C12-8E39-1FB3CE2F5067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E84C49ED-B2FA-48C9-9BE9-E96688D901BA}"/>
              </a:ext>
            </a:extLst>
          </p:cNvPr>
          <p:cNvSpPr txBox="1">
            <a:spLocks/>
          </p:cNvSpPr>
          <p:nvPr/>
        </p:nvSpPr>
        <p:spPr>
          <a:xfrm>
            <a:off x="402662" y="1052070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3" name="Google Shape;112;p15">
            <a:extLst>
              <a:ext uri="{FF2B5EF4-FFF2-40B4-BE49-F238E27FC236}">
                <a16:creationId xmlns:a16="http://schemas.microsoft.com/office/drawing/2014/main" id="{2F7B493C-8A5E-4266-94BE-7BD1D310249C}"/>
              </a:ext>
            </a:extLst>
          </p:cNvPr>
          <p:cNvSpPr txBox="1">
            <a:spLocks/>
          </p:cNvSpPr>
          <p:nvPr/>
        </p:nvSpPr>
        <p:spPr>
          <a:xfrm>
            <a:off x="402662" y="6318965"/>
            <a:ext cx="4928349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6,870,000.00 	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3875C47-0051-41ED-9D6B-A17EFC09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005" y="1338177"/>
            <a:ext cx="5008183" cy="5479423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5ED5706-9ED1-4B1F-94E5-C5B3101DBFF5}"/>
              </a:ext>
            </a:extLst>
          </p:cNvPr>
          <p:cNvSpPr/>
          <p:nvPr/>
        </p:nvSpPr>
        <p:spPr>
          <a:xfrm>
            <a:off x="10028293" y="2600741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3E5009B-4902-4BAB-825C-E4FEB558934B}"/>
              </a:ext>
            </a:extLst>
          </p:cNvPr>
          <p:cNvSpPr/>
          <p:nvPr/>
        </p:nvSpPr>
        <p:spPr>
          <a:xfrm>
            <a:off x="9310467" y="2439506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1508FB4-250D-473E-9DD0-A933E6D74B09}"/>
              </a:ext>
            </a:extLst>
          </p:cNvPr>
          <p:cNvSpPr/>
          <p:nvPr/>
        </p:nvSpPr>
        <p:spPr>
          <a:xfrm>
            <a:off x="8900465" y="3183878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2" name="Flecha: a la derecha 1">
            <a:hlinkClick r:id="rId4" action="ppaction://hlinksldjump"/>
            <a:extLst>
              <a:ext uri="{FF2B5EF4-FFF2-40B4-BE49-F238E27FC236}">
                <a16:creationId xmlns:a16="http://schemas.microsoft.com/office/drawing/2014/main" id="{B57B5D8B-BFB6-49B7-A526-F77709E8D65F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 LOS SERVICIOS EDUCATIVOS INICIALES DE 10 INSTITUCIONES EDUCATIVAS DEL, DISTRITO DE TALAVERA - ANDAHUAYLAS - APURIMAC</a:t>
            </a: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DEF18FBA-623F-4849-B5BE-EA30B525EF4B}"/>
              </a:ext>
            </a:extLst>
          </p:cNvPr>
          <p:cNvSpPr txBox="1">
            <a:spLocks/>
          </p:cNvSpPr>
          <p:nvPr/>
        </p:nvSpPr>
        <p:spPr>
          <a:xfrm>
            <a:off x="402662" y="2010513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las UP: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62FC634-70E2-45AF-B4DD-49163998C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91110"/>
              </p:ext>
            </p:extLst>
          </p:nvPr>
        </p:nvGraphicFramePr>
        <p:xfrm>
          <a:off x="405144" y="2438987"/>
          <a:ext cx="6412216" cy="249705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3485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22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261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12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Talavera</a:t>
                      </a:r>
                      <a:endParaRPr lang="es-PE" sz="13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257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275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22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277-40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20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195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284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310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2505376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343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14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1669695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348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17835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54214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11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420213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1145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14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54835967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1148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14297915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96C694C-BC11-4476-9BB2-7308668A0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18011"/>
              </p:ext>
            </p:extLst>
          </p:nvPr>
        </p:nvGraphicFramePr>
        <p:xfrm>
          <a:off x="402661" y="1035285"/>
          <a:ext cx="6414698" cy="1198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53817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6088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3200" kern="1200" cap="all" dirty="0">
                          <a:ln w="3175" cmpd="sng"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6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Educación</a:t>
                      </a:r>
                      <a:r>
                        <a:rPr lang="es-PE" sz="1500" b="0" u="none" strike="noStrike" dirty="0">
                          <a:effectLst/>
                        </a:rPr>
                        <a:t>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3337E15-888E-4F04-913A-B091F3F98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02416"/>
              </p:ext>
            </p:extLst>
          </p:nvPr>
        </p:nvGraphicFramePr>
        <p:xfrm>
          <a:off x="402661" y="5216696"/>
          <a:ext cx="6412216" cy="1366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52713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59503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11303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100" b="0" u="none" strike="noStrike" dirty="0" err="1">
                          <a:effectLst/>
                        </a:rPr>
                        <a:t>preinversion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Pi declarado viable el 2015, (UF Municipalidad Distrital de </a:t>
                      </a:r>
                      <a:r>
                        <a:rPr lang="es-PE" sz="1100" b="0" u="none" strike="noStrike" dirty="0" err="1">
                          <a:effectLst/>
                        </a:rPr>
                        <a:t>Chicmo</a:t>
                      </a:r>
                      <a:r>
                        <a:rPr lang="es-PE" sz="1100" b="0" u="none" strike="noStrike" dirty="0">
                          <a:effectLst/>
                        </a:rPr>
                        <a:t>) desactivado por periodo de vigencia. Se requiere la actualización del Estudio.</a:t>
                      </a:r>
                    </a:p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Se requiere analizar la intervención en IEI con poca cantidad de alumnos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Avances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0%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3FF52051-1B5E-4C12-8E39-1FB3CE2F5067}"/>
              </a:ext>
            </a:extLst>
          </p:cNvPr>
          <p:cNvSpPr txBox="1">
            <a:spLocks/>
          </p:cNvSpPr>
          <p:nvPr/>
        </p:nvSpPr>
        <p:spPr>
          <a:xfrm>
            <a:off x="402661" y="4798345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E84C49ED-B2FA-48C9-9BE9-E96688D901BA}"/>
              </a:ext>
            </a:extLst>
          </p:cNvPr>
          <p:cNvSpPr txBox="1">
            <a:spLocks/>
          </p:cNvSpPr>
          <p:nvPr/>
        </p:nvSpPr>
        <p:spPr>
          <a:xfrm>
            <a:off x="402662" y="700479"/>
            <a:ext cx="3637433" cy="2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9AE991-22D3-4FD7-AD79-FFF9DFB2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12" y="721405"/>
            <a:ext cx="4597505" cy="6114784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11508FB4-250D-473E-9DD0-A933E6D74B09}"/>
              </a:ext>
            </a:extLst>
          </p:cNvPr>
          <p:cNvSpPr/>
          <p:nvPr/>
        </p:nvSpPr>
        <p:spPr>
          <a:xfrm>
            <a:off x="9206832" y="1924896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2" name="Flecha: a la derecha 11">
            <a:hlinkClick r:id="rId4" action="ppaction://hlinksldjump"/>
            <a:extLst>
              <a:ext uri="{FF2B5EF4-FFF2-40B4-BE49-F238E27FC236}">
                <a16:creationId xmlns:a16="http://schemas.microsoft.com/office/drawing/2014/main" id="{7E970464-E2B5-404D-B2B7-BEEE303C0A4C}"/>
              </a:ext>
            </a:extLst>
          </p:cNvPr>
          <p:cNvSpPr/>
          <p:nvPr/>
        </p:nvSpPr>
        <p:spPr>
          <a:xfrm flipH="1">
            <a:off x="5960377" y="6310576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6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228481" y="2485824"/>
            <a:ext cx="9434000" cy="18863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</a:t>
            </a:r>
            <a:r>
              <a:rPr lang="es-PE" sz="5333" b="1" dirty="0"/>
              <a:t>Salud</a:t>
            </a:r>
            <a:endParaRPr sz="5333" b="1" dirty="0"/>
          </a:p>
        </p:txBody>
      </p:sp>
    </p:spTree>
    <p:extLst>
      <p:ext uri="{BB962C8B-B14F-4D97-AF65-F5344CB8AC3E}">
        <p14:creationId xmlns:p14="http://schemas.microsoft.com/office/powerpoint/2010/main" val="71788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INSTITUTO DE EDUCACIÓN SUPERIOR TECNOLÓGICO ALFREDO SARMIENTO PALOMINO, DISTRITO DE HUANCARAMA - PROVINCIA DE ANDAHUAYLAS - DEPARTAMENTO DE APURIMAC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906338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EE98F54-CF05-4252-A6D5-A74DFCBB4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77784"/>
              </p:ext>
            </p:extLst>
          </p:nvPr>
        </p:nvGraphicFramePr>
        <p:xfrm>
          <a:off x="402662" y="3339838"/>
          <a:ext cx="6451143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28871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10145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12127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ISTP ALFREDO SARMIENTO PALOMINO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50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7F55B4A-35F9-4055-BFDA-7D0E47946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4117"/>
              </p:ext>
            </p:extLst>
          </p:nvPr>
        </p:nvGraphicFramePr>
        <p:xfrm>
          <a:off x="402663" y="1294545"/>
          <a:ext cx="6451143" cy="1397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70032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8111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Superior Tecnológica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superior tecnológica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E45FCC1-D0EF-4598-A89C-F11136C9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45733"/>
              </p:ext>
            </p:extLst>
          </p:nvPr>
        </p:nvGraphicFramePr>
        <p:xfrm>
          <a:off x="402663" y="5093153"/>
          <a:ext cx="6451142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70031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8111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administración directa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40%, se concluyo el modulo de diagnostico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54807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741677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293798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11,595,000.00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12" y="721405"/>
            <a:ext cx="4597505" cy="61147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2" name="Flecha: a la derecha 11">
            <a:hlinkClick r:id="rId3" action="ppaction://hlinksldjump"/>
            <a:extLst>
              <a:ext uri="{FF2B5EF4-FFF2-40B4-BE49-F238E27FC236}">
                <a16:creationId xmlns:a16="http://schemas.microsoft.com/office/drawing/2014/main" id="{1749DFD1-67A8-4658-B40A-5BAD7198C54D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0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305970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N°1135 SANGABRIEL, N°171 PICHIUPATA, N° 39 HUANCARAMA, N° 938 HUACCAYHURA, DISTRITO DE HUANCARAMA PROVINCIA DE ANDAHUAYLAS, REGIÓN APURÍMAC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496501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861595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285409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 9,320,000.00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13" y="721405"/>
            <a:ext cx="4509390" cy="5997589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1B15D9D-22E1-4B7E-B9A1-C143E41D3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4078"/>
              </p:ext>
            </p:extLst>
          </p:nvPr>
        </p:nvGraphicFramePr>
        <p:xfrm>
          <a:off x="402662" y="1340917"/>
          <a:ext cx="6593756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3347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660278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B532E68-972B-46D9-8273-102A8C80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264202"/>
              </p:ext>
            </p:extLst>
          </p:nvPr>
        </p:nvGraphicFramePr>
        <p:xfrm>
          <a:off x="402663" y="2983807"/>
          <a:ext cx="6593756" cy="145753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698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39108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67662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1135 San Gabriel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39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171 </a:t>
                      </a:r>
                      <a:r>
                        <a:rPr lang="es-PE" sz="1500" b="0" u="none" strike="noStrike" dirty="0" err="1">
                          <a:effectLst/>
                        </a:rPr>
                        <a:t>Pichiupata</a:t>
                      </a:r>
                      <a:r>
                        <a:rPr lang="es-PE" sz="1500" b="0" u="none" strike="noStrike" dirty="0">
                          <a:effectLst/>
                        </a:rPr>
                        <a:t>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39 </a:t>
                      </a: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48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938 </a:t>
                      </a:r>
                      <a:r>
                        <a:rPr lang="es-PE" sz="1500" b="0" u="none" strike="noStrike" dirty="0" err="1">
                          <a:effectLst/>
                        </a:rPr>
                        <a:t>Huaccayura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22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1ECC383-E26D-4CF8-A40C-44F9B192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13115"/>
              </p:ext>
            </p:extLst>
          </p:nvPr>
        </p:nvGraphicFramePr>
        <p:xfrm>
          <a:off x="402663" y="5286100"/>
          <a:ext cx="6593755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3347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660277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13" name="Flecha: a la derecha 12">
            <a:hlinkClick r:id="rId3" action="ppaction://hlinksldjump"/>
            <a:extLst>
              <a:ext uri="{FF2B5EF4-FFF2-40B4-BE49-F238E27FC236}">
                <a16:creationId xmlns:a16="http://schemas.microsoft.com/office/drawing/2014/main" id="{E89A2AB5-53F0-44D2-8AD8-594D38EF7691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3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2817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N°1005 BARRIO CENTRO DE COTABAMBAS, N°1024 CHECCHECALLA DE TAMBOBAMBA,N°716 DIVINO NIÑO JESUS DE HAQUIRA Y N°1008 CHOCHOCA DE COYLLURQUI, PROVINCIA DE COTABAMBAS, REGION APURIMAC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496501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861595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318965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 9,520,000.00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27" y="721405"/>
            <a:ext cx="4402077" cy="585486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1B15D9D-22E1-4B7E-B9A1-C143E41D3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62214"/>
              </p:ext>
            </p:extLst>
          </p:nvPr>
        </p:nvGraphicFramePr>
        <p:xfrm>
          <a:off x="402662" y="1340917"/>
          <a:ext cx="6476310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8122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95082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B532E68-972B-46D9-8273-102A8C80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3398"/>
              </p:ext>
            </p:extLst>
          </p:nvPr>
        </p:nvGraphicFramePr>
        <p:xfrm>
          <a:off x="402663" y="2983807"/>
          <a:ext cx="6476309" cy="145753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3912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15256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21927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1005 Barrio centro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12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Cotabambas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1024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45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Tambobamba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716 Divino Niño </a:t>
                      </a:r>
                      <a:r>
                        <a:rPr lang="es-PE" sz="1500" b="0" u="none" strike="noStrike" dirty="0" err="1">
                          <a:effectLst/>
                        </a:rPr>
                        <a:t>Jesus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Haquira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1008 Chochoca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13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Coyllurqui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1ECC383-E26D-4CF8-A40C-44F9B192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04085"/>
              </p:ext>
            </p:extLst>
          </p:nvPr>
        </p:nvGraphicFramePr>
        <p:xfrm>
          <a:off x="402663" y="5286100"/>
          <a:ext cx="6476309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8122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9508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13" name="Flecha: a la derecha 12">
            <a:hlinkClick r:id="rId3" action="ppaction://hlinksldjump"/>
            <a:extLst>
              <a:ext uri="{FF2B5EF4-FFF2-40B4-BE49-F238E27FC236}">
                <a16:creationId xmlns:a16="http://schemas.microsoft.com/office/drawing/2014/main" id="{B191A3F9-B0F8-441F-8FCD-F1A934CB46A6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2B6F8D86-F1A5-47E6-BD06-A3799ADD9400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62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379000" y="2156571"/>
            <a:ext cx="9434000" cy="254485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Cultura, Deporte y Funcion Social</a:t>
            </a:r>
            <a:endParaRPr sz="5333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61092F70-2AE1-4B21-990C-2413397B3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68903"/>
              </p:ext>
            </p:extLst>
          </p:nvPr>
        </p:nvGraphicFramePr>
        <p:xfrm>
          <a:off x="347728" y="1276612"/>
          <a:ext cx="11496545" cy="20421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04908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464187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608531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192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461447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CUI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Monto de Inversión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Ejecución Física Proyectada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2415944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/>
                        <a:t>CREACION DE UN CENTRO DE ACOGIDA RESIDENCIAL PARA NIÑO,NIÑAS Y ADOLESCENTES CON DISCAPACIDAD EN EL CENTRO POBLADO DE LAMBRAMA DEL DISTRITO DE LAMBRAMA - PROVINCIA DE ABANCAY -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19,032,429.23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 NNA con discapacidad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/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2446533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CREACION DEL COLISEO MULTIUSO MUNICIPAL CHUQUIBAMBILLA DEL DISTRITO DE CHUQUIBAMBILLA - PROVINCIA DE GRAU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9,276,356.76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3692 beneficiarios directos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</a:tbl>
          </a:graphicData>
        </a:graphic>
      </p:graphicFrame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725422" y="481658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>
              <a:buSzPts val="3000"/>
            </a:pP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 de Inversión Formulados-2019</a:t>
            </a:r>
          </a:p>
        </p:txBody>
      </p:sp>
    </p:spTree>
    <p:extLst>
      <p:ext uri="{BB962C8B-B14F-4D97-AF65-F5344CB8AC3E}">
        <p14:creationId xmlns:p14="http://schemas.microsoft.com/office/powerpoint/2010/main" val="410306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AC01847-D4D3-4905-82B1-924A8AEB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25170"/>
              </p:ext>
            </p:extLst>
          </p:nvPr>
        </p:nvGraphicFramePr>
        <p:xfrm>
          <a:off x="255880" y="1884116"/>
          <a:ext cx="11783165" cy="40843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35419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015060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377149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42816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087911">
                  <a:extLst>
                    <a:ext uri="{9D8B030D-6E8A-4147-A177-3AD203B41FA5}">
                      <a16:colId xmlns:a16="http://schemas.microsoft.com/office/drawing/2014/main" val="2844200124"/>
                    </a:ext>
                  </a:extLst>
                </a:gridCol>
                <a:gridCol w="1420305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505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N°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Inversión Estimada S/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Duración Formulación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Modalidad de la Formulación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MEJORAMIENTO DE LOS SERVICIOS DE ALIMENTACIÓN ESCOLAR EN LAS INSTITUCIONES EDUCATIVAS INICIALES Y PRIMARIAS DE LOS DISTRITOS DE EXTREMA POBREZA EN 4 PROVINCIAS DEL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2,313,489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Multiprovincial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CENTROS DE DESARROLLO INTEGRAL DE LA FAMILIA EN LAS 7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11,142,069.55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En formulación, Avance 70%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01-07-2020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14-Ago-2020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 CEDIF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300 personas en situación de vulnerabilidad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RESIDENCIA Y ATENCIÓN A ADULTOS MAYORES EN LAS 6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34,129,120.09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4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06 CAAM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PROTECCIÓN A VICTIMAS DE VIOLENCIA CONTRA LA MUJER E INTEGRANTES DEL GRUPO FAMILIAR EN 5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14,044,043.05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4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05 Casas Refugio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MEJORAMIENTO DEL TEMPLO DE SAN PEDRO DE LLICCHIVILCA DEL DISTRITO DE GAMARRA - PROVINCIA DE GRAU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706,600.00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2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F4196B36-5979-4461-953C-63506B779E1D}"/>
              </a:ext>
            </a:extLst>
          </p:cNvPr>
          <p:cNvSpPr txBox="1">
            <a:spLocks/>
          </p:cNvSpPr>
          <p:nvPr/>
        </p:nvSpPr>
        <p:spPr>
          <a:xfrm>
            <a:off x="9880142" y="5656277"/>
            <a:ext cx="2015447" cy="744524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4A203F-9608-41A7-AC9B-D9925B70176C}"/>
              </a:ext>
            </a:extLst>
          </p:cNvPr>
          <p:cNvSpPr txBox="1">
            <a:spLocks/>
          </p:cNvSpPr>
          <p:nvPr/>
        </p:nvSpPr>
        <p:spPr>
          <a:xfrm>
            <a:off x="1360591" y="3071215"/>
            <a:ext cx="9987564" cy="131714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3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OFICINA REGIONAL DE FORMULACIÓN Y EVALUACIÓN DE INVERSIONES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C345A3-30AA-4D50-8BDD-8DAA02E88162}"/>
              </a:ext>
            </a:extLst>
          </p:cNvPr>
          <p:cNvSpPr txBox="1">
            <a:spLocks/>
          </p:cNvSpPr>
          <p:nvPr/>
        </p:nvSpPr>
        <p:spPr>
          <a:xfrm>
            <a:off x="3087149" y="578840"/>
            <a:ext cx="5905849" cy="1683159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GOBIERNO REGIONAL</a:t>
            </a:r>
          </a:p>
          <a:p>
            <a:pPr algn="ctr"/>
            <a:r>
              <a:rPr lang="es-ES" sz="4800" b="1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APURIMAC</a:t>
            </a:r>
          </a:p>
        </p:txBody>
      </p:sp>
      <p:pic>
        <p:nvPicPr>
          <p:cNvPr id="5" name="Imagen 4" descr="https://www.regionapurimac.gob.pe/wp-content/uploads/2019/01/allin-kawsanapaq-1-300x269.png">
            <a:extLst>
              <a:ext uri="{FF2B5EF4-FFF2-40B4-BE49-F238E27FC236}">
                <a16:creationId xmlns:a16="http://schemas.microsoft.com/office/drawing/2014/main" id="{3D3504CD-D8E9-4FB6-B8A8-4A94872604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998" y="457199"/>
            <a:ext cx="2808441" cy="215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Resultado de imagen para GOBIERNO REGIONAL DE APURIMAC">
            <a:extLst>
              <a:ext uri="{FF2B5EF4-FFF2-40B4-BE49-F238E27FC236}">
                <a16:creationId xmlns:a16="http://schemas.microsoft.com/office/drawing/2014/main" id="{1022F1DF-066A-4CDF-A218-61C90D98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09" y="86649"/>
            <a:ext cx="1856427" cy="203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D21F94A-81A0-46CC-A06A-CFCFDFF4B854}"/>
              </a:ext>
            </a:extLst>
          </p:cNvPr>
          <p:cNvSpPr txBox="1">
            <a:spLocks/>
          </p:cNvSpPr>
          <p:nvPr/>
        </p:nvSpPr>
        <p:spPr>
          <a:xfrm>
            <a:off x="1360591" y="4339137"/>
            <a:ext cx="9987564" cy="8584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3600" b="1" dirty="0" err="1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ORFEI</a:t>
            </a:r>
            <a:r>
              <a:rPr lang="es-PE" sz="3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17BAF2D-3E25-4691-AEAD-E0EB116B5509}"/>
              </a:ext>
            </a:extLst>
          </p:cNvPr>
          <p:cNvSpPr txBox="1">
            <a:spLocks/>
          </p:cNvSpPr>
          <p:nvPr/>
        </p:nvSpPr>
        <p:spPr>
          <a:xfrm>
            <a:off x="632147" y="6021595"/>
            <a:ext cx="8847413" cy="42921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3600" b="1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Ing. Juan F. Cisneros </a:t>
            </a:r>
            <a:r>
              <a:rPr lang="es-PE" sz="3600" b="1" dirty="0" err="1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Sullcahuaman</a:t>
            </a:r>
            <a:r>
              <a:rPr lang="es-PE" sz="3600" b="1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24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3A75F9A-8D49-4E06-BEDE-AC9AB9D50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87792"/>
              </p:ext>
            </p:extLst>
          </p:nvPr>
        </p:nvGraphicFramePr>
        <p:xfrm>
          <a:off x="180578" y="97814"/>
          <a:ext cx="11921299" cy="2080087"/>
        </p:xfrm>
        <a:graphic>
          <a:graphicData uri="http://schemas.openxmlformats.org/drawingml/2006/table">
            <a:tbl>
              <a:tblPr/>
              <a:tblGrid>
                <a:gridCol w="60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0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0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2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29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7020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PROYECTOS DE INVERSION FORMULADOS – 2019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endParaRPr lang="es-PE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único de inversiones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viable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Situación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Alcance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Ejecucion Fisica Proyectada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2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2022 (S/)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2023 (S/)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0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2445283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  <a:hlinkClick r:id="rId3" action="ppaction://hlinksldjump"/>
                        </a:rPr>
                        <a:t>MEJORAMIENTO DE LOS SERVICIOS DE SALUD DEL CENTRO DE SALUD HUANCARAMA DEL DISTRITO DE HUANCARAMA - PROVINCIA DE ANDAHUAYLAS - DEPARTAMENTO DE APURIMAC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28,581,016.69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VIABLE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* Cambio de terreno</a:t>
                      </a:r>
                      <a:b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* Revisado por el OPMI MINSA</a:t>
                      </a:r>
                      <a:b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  <a:b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* 18 EESS</a:t>
                      </a:r>
                      <a:b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* 12450 beneficiarios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453,635.00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effectLst/>
                          <a:latin typeface="Arial" panose="020B0604020202020204" pitchFamily="34" charset="0"/>
                        </a:rPr>
                        <a:t>10,003,355.00</a:t>
                      </a:r>
                    </a:p>
                  </a:txBody>
                  <a:tcPr marL="11760" marR="11760" marT="1176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3FF90A3-3884-45A6-B3C9-88A47630CE87}"/>
              </a:ext>
            </a:extLst>
          </p:cNvPr>
          <p:cNvGraphicFramePr>
            <a:graphicFrameLocks noGrp="1"/>
          </p:cNvGraphicFramePr>
          <p:nvPr/>
        </p:nvGraphicFramePr>
        <p:xfrm>
          <a:off x="162343" y="2281426"/>
          <a:ext cx="11939535" cy="4342010"/>
        </p:xfrm>
        <a:graphic>
          <a:graphicData uri="http://schemas.openxmlformats.org/drawingml/2006/table">
            <a:tbl>
              <a:tblPr/>
              <a:tblGrid>
                <a:gridCol w="544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3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23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15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7292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IOARR APROBADOS- 2019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2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único de inversiones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viable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Situación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Costo actualizado (S/)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Ejecucion Fisica Proyectada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2020 (S/)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2021 (S/)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2022 (S/)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8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2444409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ADQUISICION DE TOMOGRAFO COMPUTARIZADO MULTICORTE Y EQUIPAMIENTO DE AMBIENTES COMPLEMENTARIOS; REMODELACION DE BLOQUE DE INFRAESTRUCTURA; EN LA LOCALIDAD ABANCAY, DISTRITO DE ABANCAY, PROVINCIA ABANCAY, DEPARTAMENTO APURIMAC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3,941,553.56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7,044,202.04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250,000.00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2,257,357.00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1,846,929.00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77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2444407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ADQUISICION DE KITS DE TRAUMA PARA SERVICIOS MÉDICOS DE EMERGENCIA Y KITS DE TRAUMA PARA SERVICIOS MÉDICOS DE EMERGENCIA; EN EL(LA) EESS HOSPITAL REGIONAL GUILLERMO DIAZ DE LA VEGA - ABANCAY EN LA LOCALIDAD ABANCAY, DISTRITO DE ABANCAY, PROVINCIA ABANCAY, DEPARTAMENTO APURIMAC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1,741,629.01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1,741,629.01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1,709,629.00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084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2444408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REMODELACION DE BLOQUE DE INFRAESTRUCTURA; ADQUISICION DE EQUIPO DE HEMODIALISIS Y EQUIPAMIENTO DE CENTRO DE CONTROL Y MONITOREO; EN EL(LA) EESS HOSPITAL REGIONAL GUILLERMO DIAZ DE LA VEGA - ABANCAY EN LA LOCALIDAD ABANCAY, DISTRITO DE ABANCAY, PROVINCIA ABANCAY, DEPARTAMENTO APURIMAC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397,024.58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3,234,743.97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250,000.00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1,312,777.00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0371" marR="10371" marT="1037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9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CC7F659-CED7-4512-8D0D-9CBCCEDA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097586"/>
              </p:ext>
            </p:extLst>
          </p:nvPr>
        </p:nvGraphicFramePr>
        <p:xfrm>
          <a:off x="67114" y="97887"/>
          <a:ext cx="11878809" cy="6638474"/>
        </p:xfrm>
        <a:graphic>
          <a:graphicData uri="http://schemas.openxmlformats.org/drawingml/2006/table">
            <a:tbl>
              <a:tblPr/>
              <a:tblGrid>
                <a:gridCol w="466509">
                  <a:extLst>
                    <a:ext uri="{9D8B030D-6E8A-4147-A177-3AD203B41FA5}">
                      <a16:colId xmlns:a16="http://schemas.microsoft.com/office/drawing/2014/main" val="2383038251"/>
                    </a:ext>
                  </a:extLst>
                </a:gridCol>
                <a:gridCol w="876475">
                  <a:extLst>
                    <a:ext uri="{9D8B030D-6E8A-4147-A177-3AD203B41FA5}">
                      <a16:colId xmlns:a16="http://schemas.microsoft.com/office/drawing/2014/main" val="1466385685"/>
                    </a:ext>
                  </a:extLst>
                </a:gridCol>
                <a:gridCol w="4563533">
                  <a:extLst>
                    <a:ext uri="{9D8B030D-6E8A-4147-A177-3AD203B41FA5}">
                      <a16:colId xmlns:a16="http://schemas.microsoft.com/office/drawing/2014/main" val="1060420658"/>
                    </a:ext>
                  </a:extLst>
                </a:gridCol>
                <a:gridCol w="1022132">
                  <a:extLst>
                    <a:ext uri="{9D8B030D-6E8A-4147-A177-3AD203B41FA5}">
                      <a16:colId xmlns:a16="http://schemas.microsoft.com/office/drawing/2014/main" val="2462058104"/>
                    </a:ext>
                  </a:extLst>
                </a:gridCol>
                <a:gridCol w="1006527">
                  <a:extLst>
                    <a:ext uri="{9D8B030D-6E8A-4147-A177-3AD203B41FA5}">
                      <a16:colId xmlns:a16="http://schemas.microsoft.com/office/drawing/2014/main" val="3435448094"/>
                    </a:ext>
                  </a:extLst>
                </a:gridCol>
                <a:gridCol w="1314182">
                  <a:extLst>
                    <a:ext uri="{9D8B030D-6E8A-4147-A177-3AD203B41FA5}">
                      <a16:colId xmlns:a16="http://schemas.microsoft.com/office/drawing/2014/main" val="2377681299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1059325139"/>
                    </a:ext>
                  </a:extLst>
                </a:gridCol>
                <a:gridCol w="702226">
                  <a:extLst>
                    <a:ext uri="{9D8B030D-6E8A-4147-A177-3AD203B41FA5}">
                      <a16:colId xmlns:a16="http://schemas.microsoft.com/office/drawing/2014/main" val="3703492591"/>
                    </a:ext>
                  </a:extLst>
                </a:gridCol>
              </a:tblGrid>
              <a:tr h="23857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PROYECTOS DE INVERSION PROGRAMADOS PARA SU FORMULACION 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47430"/>
                  </a:ext>
                </a:extLst>
              </a:tr>
              <a:tr h="58967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endParaRPr lang="es-PE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de 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Inversión</a:t>
                      </a:r>
                      <a:b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Estimada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Estado Situacional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Duracion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Alcance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Modalidad de Formulacion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35348"/>
                  </a:ext>
                </a:extLst>
              </a:tr>
              <a:tr h="117484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45081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ANDARAPA DEL DISTRITO DE ANDARAPA - PROVINCIA DE ANDAHUAYLAS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30,545,000.00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  <a:b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10/09/2019 - </a:t>
                      </a:r>
                      <a:b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10/02/2020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Paralizado por presencia de napa freática en el nuevo terreno donado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Cambio de terreno al terreno actual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07 EESS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6186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6130"/>
                  </a:ext>
                </a:extLst>
              </a:tr>
              <a:tr h="56882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HUACCANA DEL DISTRITO DE HUACCANA - PROVINCIA DE CHINCHEROS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4 meses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20/11/2019 - </a:t>
                      </a:r>
                      <a:b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20/03/2020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10 </a:t>
                      </a:r>
                      <a:r>
                        <a:rPr lang="es-MX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EESS</a:t>
                      </a:r>
                      <a:b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12253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910842"/>
                  </a:ext>
                </a:extLst>
              </a:tr>
              <a:tr h="88226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45085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 LOS EE.SS. KILCATA, YUMIRE, SONCCOCCOCHA, MAMARA, CURASCO Y AYRIHUANCA DE LAS PROVINCIAS DE ANTABAMBA Y GRAU DEL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14,051,640.10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60% de avance</a:t>
                      </a:r>
                      <a:b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06 EESS</a:t>
                      </a:r>
                      <a:b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5042 beneficiarios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el </a:t>
                      </a:r>
                      <a:r>
                        <a:rPr lang="es-MX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retrazo</a:t>
                      </a: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es debido a la inclusión 02 PS (</a:t>
                      </a:r>
                      <a:r>
                        <a:rPr lang="es-MX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Curasco</a:t>
                      </a: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y </a:t>
                      </a:r>
                      <a:r>
                        <a:rPr lang="es-MX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Ayrihuanca</a:t>
                      </a:r>
                      <a:r>
                        <a:rPr lang="es-MX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90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21029"/>
                  </a:ext>
                </a:extLst>
              </a:tr>
              <a:tr h="4433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45083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DEL CENTRO DE SALUD TALAVERA DEL DISTRITO DE TALAVERA - PROVINCIA DE ANDAHUAYLAS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19844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342"/>
                  </a:ext>
                </a:extLst>
              </a:tr>
              <a:tr h="4433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45084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DEL CENTRO DE SALUD MOLLEBAMBA DEL DISTRITO DE JUAN ESPINOZA MEDRANO - PROVINCIA DE ANTABAMBA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26,545,000.00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05 EESS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1968 beneficiarios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161817"/>
                  </a:ext>
                </a:extLst>
              </a:tr>
              <a:tr h="56882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45087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 LOS EE.SS. VILLA GLORIA, MARCAHUASI Y ATUMPATA DEL DISTRITO DE ABANCAY - PROVINCIA DE ABANCAY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18,075,334.72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* 03 EESS</a:t>
                      </a:r>
                      <a:b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1910 beneficiarios</a:t>
                      </a:r>
                      <a:b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* No cuentan con terreno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575371"/>
                  </a:ext>
                </a:extLst>
              </a:tr>
              <a:tr h="73597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48100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LAS ÁREAS DEL LABORATORIO REFERENCIAL, CADENA DE FRIO, DEFENSA NACIONAL, ALMACÉN GENERAL Y ALMACÉN DE MEDICAMENTOS DE LA SEDE ADMINISTRATIVA DE LA DIRESA APURIMAC DISTRITO DE ABANCAY - PROVINCIA DE ABANCAY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12,025,854.00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effectLst/>
                          <a:latin typeface="Arial" panose="020B0604020202020204" pitchFamily="34" charset="0"/>
                        </a:rPr>
                        <a:t>* Duplicidad con IOARR de laboratorio con CU 2485202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62105"/>
                  </a:ext>
                </a:extLst>
              </a:tr>
              <a:tr h="99271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48103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MEJORAMIENTO DE LOS SERVICIOS DE SALUD DE LOS PUESTOS DE SALUD LAHUALAHUA, PISQUICOCHA, CHACAPUENTE, TOTORA DE AYMARAES, COLCA, IZCAHUACA, CCELLOPAMPA, CARAYBAMBA, KILCACCASA, PAMPAMARCA, CHACAPUENTE, COLCA Y CARAYBAMBA DISTRITO DE CARAYBAMBA - PROVINCIA DE AYMARAES - DEPARTAMENTO DE APURIMAC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23,425,308.34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5055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88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52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6D144A-981C-455A-A093-702FB0257AD9}"/>
              </a:ext>
            </a:extLst>
          </p:cNvPr>
          <p:cNvSpPr txBox="1">
            <a:spLocks/>
          </p:cNvSpPr>
          <p:nvPr/>
        </p:nvSpPr>
        <p:spPr>
          <a:xfrm>
            <a:off x="1117600" y="365722"/>
            <a:ext cx="10302240" cy="5554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1454C-A4C0-46F3-B09D-014E0E7B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8" y="1152559"/>
            <a:ext cx="11049884" cy="1526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1448AD-EA4B-4CD4-A1CF-A9F431B6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68" y="2910179"/>
            <a:ext cx="8720233" cy="131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75F91A-EA43-48F7-9FD9-7FB88CEE8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67" y="4558316"/>
            <a:ext cx="8456951" cy="17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ADEDC-8FFE-4239-9A3D-AF8845355424}"/>
              </a:ext>
            </a:extLst>
          </p:cNvPr>
          <p:cNvSpPr txBox="1">
            <a:spLocks/>
          </p:cNvSpPr>
          <p:nvPr/>
        </p:nvSpPr>
        <p:spPr>
          <a:xfrm>
            <a:off x="1090507" y="294001"/>
            <a:ext cx="10559627" cy="6327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2EE0A-5AE0-420C-B799-C4A68579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6" y="1104385"/>
            <a:ext cx="11325949" cy="1564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0BFE0C-96B2-4D94-A2F9-6A1C257D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47" y="2773976"/>
            <a:ext cx="8938096" cy="1343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3B0D45-41D2-4CA4-820A-6686C684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507" y="4344305"/>
            <a:ext cx="8668236" cy="17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90F9AA-F2F4-484E-B0FE-8D8D46060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2026" b="13600"/>
          <a:stretch/>
        </p:blipFill>
        <p:spPr>
          <a:xfrm>
            <a:off x="135403" y="1193463"/>
            <a:ext cx="6096000" cy="547011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8F40339-2573-4D74-B659-9E7F8F37334F}"/>
              </a:ext>
            </a:extLst>
          </p:cNvPr>
          <p:cNvSpPr txBox="1">
            <a:spLocks/>
          </p:cNvSpPr>
          <p:nvPr/>
        </p:nvSpPr>
        <p:spPr>
          <a:xfrm>
            <a:off x="121766" y="180381"/>
            <a:ext cx="11934767" cy="5717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HUANCARAMA DEL DISTRITO DE HUANCARAMA - PROVINCIA DE ANDAHUAYLAS - DEPARTAMENTO DE APURIMAC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0D481F-6C19-40D2-83DF-26580493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" t="42828" r="61250" b="23738"/>
          <a:stretch/>
        </p:blipFill>
        <p:spPr>
          <a:xfrm>
            <a:off x="6693335" y="793120"/>
            <a:ext cx="5489584" cy="31163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DFA501-46EC-4E90-B006-F3A98275B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315"/>
          <a:stretch/>
        </p:blipFill>
        <p:spPr>
          <a:xfrm>
            <a:off x="6774518" y="3940454"/>
            <a:ext cx="5347477" cy="1004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15C1ED-7E2A-46B3-9B05-250B22628C28}"/>
              </a:ext>
            </a:extLst>
          </p:cNvPr>
          <p:cNvSpPr/>
          <p:nvPr/>
        </p:nvSpPr>
        <p:spPr>
          <a:xfrm>
            <a:off x="6720061" y="4943008"/>
            <a:ext cx="5471939" cy="2974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Fecha de Inicio de Actividad: 03/11/1974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BF9493-ABFB-43D8-A9C7-144DD37A17B5}"/>
              </a:ext>
            </a:extLst>
          </p:cNvPr>
          <p:cNvSpPr/>
          <p:nvPr/>
        </p:nvSpPr>
        <p:spPr>
          <a:xfrm>
            <a:off x="6720061" y="5271304"/>
            <a:ext cx="5471939" cy="50257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Fecha de creación según Resolución 03/11/1974 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(45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CE86C4-545C-4F53-8BDB-34696E59D9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2" y="1628928"/>
            <a:ext cx="2199372" cy="16495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1F68F9-63DD-4E6D-9C73-429DE11C87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8" y="1558805"/>
            <a:ext cx="2199372" cy="16495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4AE726-BB38-4DB2-82C6-AA7C51D1EB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8" y="3429000"/>
            <a:ext cx="2199372" cy="166218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DF8E9CE-58BE-423C-BFF7-1405865E13B3}"/>
              </a:ext>
            </a:extLst>
          </p:cNvPr>
          <p:cNvSpPr/>
          <p:nvPr/>
        </p:nvSpPr>
        <p:spPr>
          <a:xfrm>
            <a:off x="6710979" y="5804783"/>
            <a:ext cx="5471939" cy="70769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Intervenciones: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Año 2006: FONCODES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Año 2010: GORE Apurímac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D5DE02-F434-4C30-AA2D-B09D55161A0F}"/>
              </a:ext>
            </a:extLst>
          </p:cNvPr>
          <p:cNvSpPr/>
          <p:nvPr/>
        </p:nvSpPr>
        <p:spPr>
          <a:xfrm>
            <a:off x="6720057" y="6543447"/>
            <a:ext cx="5471939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42777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55545-4172-4328-A7D5-EE95DCD3B44A}"/>
              </a:ext>
            </a:extLst>
          </p:cNvPr>
          <p:cNvSpPr txBox="1">
            <a:spLocks/>
          </p:cNvSpPr>
          <p:nvPr/>
        </p:nvSpPr>
        <p:spPr>
          <a:xfrm>
            <a:off x="152065" y="113143"/>
            <a:ext cx="11850281" cy="6048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ANDARAPA DEL DISTRITO DE ANDARAPA - PROVINCIA DE ANDAHUAYLAS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2CA575-47CA-4AB0-9777-CFAAEC63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6" t="8583" r="31819" b="13072"/>
          <a:stretch/>
        </p:blipFill>
        <p:spPr>
          <a:xfrm>
            <a:off x="199752" y="946247"/>
            <a:ext cx="6106122" cy="54672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A60BD7-7CF0-46DC-8C78-15B10747D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49823" r="29055" b="28917"/>
          <a:stretch/>
        </p:blipFill>
        <p:spPr>
          <a:xfrm>
            <a:off x="6402023" y="992967"/>
            <a:ext cx="5695151" cy="18353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8C8407-A89B-40A8-9D9A-B21895D4D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30097" r="32905" b="59758"/>
          <a:stretch/>
        </p:blipFill>
        <p:spPr>
          <a:xfrm>
            <a:off x="6402023" y="3178314"/>
            <a:ext cx="5695151" cy="114749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E341D-1D7C-4D61-9A0D-4022EE6970BB}"/>
              </a:ext>
            </a:extLst>
          </p:cNvPr>
          <p:cNvSpPr/>
          <p:nvPr/>
        </p:nvSpPr>
        <p:spPr>
          <a:xfrm>
            <a:off x="6402023" y="4797683"/>
            <a:ext cx="569515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01/01/1989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73BD184-C07E-4A3C-8A59-243BD93D30E6}"/>
              </a:ext>
            </a:extLst>
          </p:cNvPr>
          <p:cNvSpPr/>
          <p:nvPr/>
        </p:nvSpPr>
        <p:spPr>
          <a:xfrm>
            <a:off x="6449437" y="5308914"/>
            <a:ext cx="5647738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01/01/1989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(30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0F350E-415F-4CF7-85F0-341698BB2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89" t="18442" r="19150" b="26981"/>
          <a:stretch/>
        </p:blipFill>
        <p:spPr>
          <a:xfrm>
            <a:off x="650738" y="1148237"/>
            <a:ext cx="2836196" cy="13978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A52A8A-05B2-4044-96AB-E6BA42CC3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86" t="18618" r="18556" b="26628"/>
          <a:stretch/>
        </p:blipFill>
        <p:spPr>
          <a:xfrm>
            <a:off x="3698329" y="1345987"/>
            <a:ext cx="2438699" cy="120005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1951457-0A43-435C-8229-B238816D1A38}"/>
              </a:ext>
            </a:extLst>
          </p:cNvPr>
          <p:cNvSpPr/>
          <p:nvPr/>
        </p:nvSpPr>
        <p:spPr>
          <a:xfrm>
            <a:off x="6402023" y="6074946"/>
            <a:ext cx="569515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943870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51</TotalTime>
  <Words>4004</Words>
  <Application>Microsoft Office PowerPoint</Application>
  <PresentationFormat>Panorámica</PresentationFormat>
  <Paragraphs>704</Paragraphs>
  <Slides>37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Arial Narrow</vt:lpstr>
      <vt:lpstr>Calibri</vt:lpstr>
      <vt:lpstr>Century Gothic</vt:lpstr>
      <vt:lpstr>Lato Black</vt:lpstr>
      <vt:lpstr>Leelawadee UI</vt:lpstr>
      <vt:lpstr>Malla</vt:lpstr>
      <vt:lpstr>Proyectos de inversion según Función</vt:lpstr>
      <vt:lpstr>CARTERA DE PROYECTOS DE INVERSION FUNCIÓN SALUD </vt:lpstr>
      <vt:lpstr>Proyectos de inversion Función Salud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Proyectos de inversion Función – Producción y turismo </vt:lpstr>
      <vt:lpstr>Presentación de PowerPoint</vt:lpstr>
      <vt:lpstr>Presentación de PowerPoint</vt:lpstr>
      <vt:lpstr>Presentación de PowerPoint</vt:lpstr>
      <vt:lpstr>Presentación de PowerPoint</vt:lpstr>
      <vt:lpstr>Proyectos de Inversion Programados para su Formulacion -2020</vt:lpstr>
      <vt:lpstr>Presentación de PowerPoint</vt:lpstr>
      <vt:lpstr>Proyectos de inversion Función Educación</vt:lpstr>
      <vt:lpstr>1. El año 2019 se elabora la cartera de inversiones de la Función Educación, en reuniones con la Dirección Regional de Educación, las UGELs y el área de PREAVED Programa de Reducción de la Vulnerabilidad y Atención de Emergencias por Desastres de la DRE para focalizar las inversiones a aquellas I.E. cuyas infraestructuras representen en riesgo físico para la comunidad educativa.  2. Se elabora una lista de proyectos de la función educación, (aproximadamente 30 proyectos con enfoque territorial) y se remite a la Oficina de Programación Multianual de Inversiones OPMI para su priorización en la PMI 2020-2022, siendo priorizados 7 proyectos, de los cuales se logra la viabilidad de 6 de ellos.  3. El 2020 se continua con la lista de trabajada con los actores involucrados, y se remite a la OPMI  7 proyectos educativos para su priorización en la PMI 2021 - 2023, de los cuales son priorizados 4 de ellos, representando una cartera de 5 proyectos (considerando el proyecto pendiente de la PMI anterior)  </vt:lpstr>
      <vt:lpstr>Presentación de PowerPoint</vt:lpstr>
      <vt:lpstr>Proyectos de Inversion Programados para su Formulacion -2020</vt:lpstr>
      <vt:lpstr>1. MEJORAMIENTO DEL SERVICIO EDUCATIVO DEL NIVEL INICIAL N° 1105, N°92 - REYNA DE LOS ANGELES, N°1106, 812 SAN JUAN DE DIOS Y N°79 CRISTO REDENTOR EN LOS DISTRITOS DE ABANCAY , CURAHUASI Y SAN PEDRO DE CACHORA DE LA PROVINCIA DE ABANCAY - DEPARTAMENTO DE APURIMAC</vt:lpstr>
      <vt:lpstr>1. MEJORAMIENTO DE LOS SERVICIOS EDUCATIVOS INICIALES DE 10 INSTITUCIONES EDUCATIVAS DEL, DISTRITO DE TALAVERA - ANDAHUAYLAS - APURIMAC</vt:lpstr>
      <vt:lpstr>1. MEJORAMIENTO DEL INSTITUTO DE EDUCACIÓN SUPERIOR TECNOLÓGICO ALFREDO SARMIENTO PALOMINO, DISTRITO DE HUANCARAMA - PROVINCIA DE ANDAHUAYLAS - DEPARTAMENTO DE APURIMAC</vt:lpstr>
      <vt:lpstr>1. MEJORAMIENTO DEL SERVICIO EDUCATIVO DEL NIVEL INICIAL N°1135 SANGABRIEL, N°171 PICHIUPATA, N° 39 HUANCARAMA, N° 938 HUACCAYHURA, DISTRITO DE HUANCARAMA PROVINCIA DE ANDAHUAYLAS, REGIÓN APURÍMAC</vt:lpstr>
      <vt:lpstr>1. MEJORAMIENTO DEL SERVICIO EDUCATIVO DEL NIVEL INICIAL N°1005 BARRIO CENTRO DE COTABAMBAS, N°1024 CHECCHECALLA DE TAMBOBAMBA,N°716 DIVINO NIÑO JESUS DE HAQUIRA Y N°1008 CHOCHOCA DE COYLLURQUI, PROVINCIA DE COTABAMBAS, REGION APURIMAC</vt:lpstr>
      <vt:lpstr>Presentación de PowerPoint</vt:lpstr>
      <vt:lpstr>Proyectos de inversion Función Cultura, Deporte y Funcion Social</vt:lpstr>
      <vt:lpstr>Presentación de PowerPoint</vt:lpstr>
      <vt:lpstr>Proyectos de Inversion Programados para su Formulacion -2020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CARTERA DE PROYECTOS DE INVERSION FUNCIÓN SALUD</dc:title>
  <dc:creator>ORFEI880</dc:creator>
  <cp:lastModifiedBy>ORFEI880</cp:lastModifiedBy>
  <cp:revision>13</cp:revision>
  <dcterms:created xsi:type="dcterms:W3CDTF">2020-07-08T16:12:45Z</dcterms:created>
  <dcterms:modified xsi:type="dcterms:W3CDTF">2020-07-08T17:04:29Z</dcterms:modified>
</cp:coreProperties>
</file>